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29" r:id="rId3"/>
    <p:sldId id="289" r:id="rId4"/>
    <p:sldId id="282" r:id="rId5"/>
    <p:sldId id="263" r:id="rId6"/>
    <p:sldId id="312" r:id="rId7"/>
    <p:sldId id="290" r:id="rId8"/>
    <p:sldId id="272" r:id="rId9"/>
    <p:sldId id="294" r:id="rId10"/>
    <p:sldId id="330" r:id="rId11"/>
    <p:sldId id="315" r:id="rId12"/>
    <p:sldId id="316" r:id="rId13"/>
    <p:sldId id="314" r:id="rId14"/>
    <p:sldId id="28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o Pero Nullo" initials="MPN" lastIdx="1" clrIdx="0">
    <p:extLst>
      <p:ext uri="{19B8F6BF-5375-455C-9EA6-DF929625EA0E}">
        <p15:presenceInfo xmlns:p15="http://schemas.microsoft.com/office/powerpoint/2012/main" userId="b249fbb9d308b6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p:cViewPr varScale="1">
        <p:scale>
          <a:sx n="103" d="100"/>
          <a:sy n="103" d="100"/>
        </p:scale>
        <p:origin x="17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58745-1570-4F92-8747-6E5782880825}" type="datetimeFigureOut">
              <a:rPr lang="it-IT" smtClean="0"/>
              <a:t>10/02/2017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F949B-55B5-4D15-AFFF-ACB58E97A53D}" type="slidenum">
              <a:rPr lang="it-IT" smtClean="0"/>
              <a:t>‹N›</a:t>
            </a:fld>
            <a:endParaRPr lang="it-IT"/>
          </a:p>
        </p:txBody>
      </p:sp>
    </p:spTree>
    <p:extLst>
      <p:ext uri="{BB962C8B-B14F-4D97-AF65-F5344CB8AC3E}">
        <p14:creationId xmlns:p14="http://schemas.microsoft.com/office/powerpoint/2010/main" val="113882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F7F949B-55B5-4D15-AFFF-ACB58E97A53D}" type="slidenum">
              <a:rPr lang="it-IT" smtClean="0"/>
              <a:t>1</a:t>
            </a:fld>
            <a:endParaRPr lang="it-IT"/>
          </a:p>
        </p:txBody>
      </p:sp>
    </p:spTree>
    <p:extLst>
      <p:ext uri="{BB962C8B-B14F-4D97-AF65-F5344CB8AC3E}">
        <p14:creationId xmlns:p14="http://schemas.microsoft.com/office/powerpoint/2010/main" val="281198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F7F949B-55B5-4D15-AFFF-ACB58E97A53D}" type="slidenum">
              <a:rPr lang="it-IT" smtClean="0"/>
              <a:t>2</a:t>
            </a:fld>
            <a:endParaRPr lang="it-IT"/>
          </a:p>
        </p:txBody>
      </p:sp>
    </p:spTree>
    <p:extLst>
      <p:ext uri="{BB962C8B-B14F-4D97-AF65-F5344CB8AC3E}">
        <p14:creationId xmlns:p14="http://schemas.microsoft.com/office/powerpoint/2010/main" val="55947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E6526AC-D903-462C-B6AE-0050663C6F2E}" type="datetime1">
              <a:rPr lang="it-IT" smtClean="0"/>
              <a:t>10/02/2017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300981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3F317D-5F83-4CAC-8983-8BCD869C3C20}" type="datetime1">
              <a:rPr lang="it-IT" smtClean="0"/>
              <a:t>10/02/2017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176457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9077BE-14C8-44A1-989A-1D6ABB19602D}" type="datetime1">
              <a:rPr lang="it-IT" smtClean="0"/>
              <a:t>10/02/2017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111063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609600" y="131763"/>
            <a:ext cx="11582400" cy="7049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7" name="Slide Number Placeholder 5"/>
          <p:cNvSpPr>
            <a:spLocks noGrp="1"/>
          </p:cNvSpPr>
          <p:nvPr>
            <p:ph type="sldNum" sz="quarter" idx="4"/>
          </p:nvPr>
        </p:nvSpPr>
        <p:spPr>
          <a:xfrm>
            <a:off x="-76200" y="6480359"/>
            <a:ext cx="694003" cy="268139"/>
          </a:xfrm>
          <a:prstGeom prst="rect">
            <a:avLst/>
          </a:prstGeom>
        </p:spPr>
        <p:txBody>
          <a:bodyPr vert="horz" lIns="91440" tIns="45720" rIns="91440" bIns="45720" rtlCol="0" anchor="ctr"/>
          <a:lstStyle>
            <a:lvl1pPr>
              <a:defRPr lang="en-GB" sz="1200" smtClean="0">
                <a:solidFill>
                  <a:schemeClr val="tx1">
                    <a:tint val="75000"/>
                  </a:schemeClr>
                </a:solidFill>
                <a:latin typeface="+mj-lt"/>
              </a:defRPr>
            </a:lvl1pPr>
          </a:lstStyle>
          <a:p>
            <a:pPr algn="ctr"/>
            <a:fld id="{48A35EBB-51BF-4FD3-9BC1-3364ADC21516}" type="slidenum">
              <a:rPr lang="it-IT" smtClean="0"/>
              <a:pPr algn="ctr"/>
              <a:t>‹N›</a:t>
            </a:fld>
            <a:endParaRPr lang="it-IT" dirty="0"/>
          </a:p>
        </p:txBody>
      </p:sp>
    </p:spTree>
    <p:extLst>
      <p:ext uri="{BB962C8B-B14F-4D97-AF65-F5344CB8AC3E}">
        <p14:creationId xmlns:p14="http://schemas.microsoft.com/office/powerpoint/2010/main" val="143580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FEC96A-AB92-4C94-8FE7-8AD8F7A203B4}" type="datetime1">
              <a:rPr lang="it-IT" smtClean="0"/>
              <a:t>10/02/2017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372941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2CA86A1-FFEC-48F2-9A73-864D32A9EFE0}" type="datetime1">
              <a:rPr lang="it-IT" smtClean="0"/>
              <a:t>10/02/2017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29320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EB56559-1C7D-4DC6-84B9-BA7ECE0A5435}" type="datetime1">
              <a:rPr lang="it-IT" smtClean="0"/>
              <a:t>10/02/2017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259224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D33332A-7E90-49D2-8E8C-3622824CA729}" type="datetime1">
              <a:rPr lang="it-IT" smtClean="0"/>
              <a:t>10/02/2017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364372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E595027-31C4-4BE1-8719-F8A8BD57DC70}" type="datetime1">
              <a:rPr lang="it-IT" smtClean="0"/>
              <a:t>10/02/2017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112123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128A268-E28F-4EFC-8769-3F21BEDEB37C}" type="datetime1">
              <a:rPr lang="it-IT" smtClean="0"/>
              <a:t>10/02/2017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96685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62EFABE-A1C1-406C-A1AC-58785A9E138F}" type="datetime1">
              <a:rPr lang="it-IT" smtClean="0"/>
              <a:t>10/02/2017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373600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D6E0E6-8C80-49FF-BA23-50932F503E91}" type="datetime1">
              <a:rPr lang="it-IT" smtClean="0"/>
              <a:t>10/02/2017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1765A4-C21F-4FF6-8400-02D1A70FD90E}" type="slidenum">
              <a:rPr lang="it-IT" smtClean="0"/>
              <a:t>‹N›</a:t>
            </a:fld>
            <a:endParaRPr lang="it-IT"/>
          </a:p>
        </p:txBody>
      </p:sp>
    </p:spTree>
    <p:extLst>
      <p:ext uri="{BB962C8B-B14F-4D97-AF65-F5344CB8AC3E}">
        <p14:creationId xmlns:p14="http://schemas.microsoft.com/office/powerpoint/2010/main" val="2314202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D3921-5A2A-44CD-8B0C-610163065DC1}" type="datetime1">
              <a:rPr lang="it-IT" smtClean="0"/>
              <a:t>10/02/2017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765A4-C21F-4FF6-8400-02D1A70FD90E}" type="slidenum">
              <a:rPr lang="it-IT" smtClean="0"/>
              <a:t>‹N›</a:t>
            </a:fld>
            <a:endParaRPr lang="it-IT"/>
          </a:p>
        </p:txBody>
      </p:sp>
    </p:spTree>
    <p:extLst>
      <p:ext uri="{BB962C8B-B14F-4D97-AF65-F5344CB8AC3E}">
        <p14:creationId xmlns:p14="http://schemas.microsoft.com/office/powerpoint/2010/main" val="168463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7.png"/><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8.wmf"/><Relationship Id="rId5" Type="http://schemas.openxmlformats.org/officeDocument/2006/relationships/oleObject" Target="../embeddings/oleObject1.bin"/><Relationship Id="rId10" Type="http://schemas.openxmlformats.org/officeDocument/2006/relationships/image" Target="../media/image40.wmf"/><Relationship Id="rId4" Type="http://schemas.openxmlformats.org/officeDocument/2006/relationships/image" Target="../media/image41.jpg"/><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3" Type="http://schemas.openxmlformats.org/officeDocument/2006/relationships/image" Target="../media/image7.png"/><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2.jpeg"/><Relationship Id="rId16" Type="http://schemas.openxmlformats.org/officeDocument/2006/relationships/image" Target="../media/image55.jpeg"/><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emf"/><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7.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jpe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jpeg"/><Relationship Id="rId17" Type="http://schemas.openxmlformats.org/officeDocument/2006/relationships/image" Target="../media/image74.png"/><Relationship Id="rId2" Type="http://schemas.openxmlformats.org/officeDocument/2006/relationships/image" Target="../media/image7.png"/><Relationship Id="rId16" Type="http://schemas.openxmlformats.org/officeDocument/2006/relationships/image" Target="../media/image73.jpeg"/><Relationship Id="rId20"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image" Target="../media/image62.jpeg"/><Relationship Id="rId15" Type="http://schemas.openxmlformats.org/officeDocument/2006/relationships/image" Target="../media/image72.png"/><Relationship Id="rId10" Type="http://schemas.openxmlformats.org/officeDocument/2006/relationships/image" Target="../media/image67.jpeg"/><Relationship Id="rId19" Type="http://schemas.openxmlformats.org/officeDocument/2006/relationships/image" Target="../media/image76.jpeg"/><Relationship Id="rId4" Type="http://schemas.openxmlformats.org/officeDocument/2006/relationships/image" Target="../media/image61.png"/><Relationship Id="rId9" Type="http://schemas.openxmlformats.org/officeDocument/2006/relationships/image" Target="../media/image66.jpeg"/><Relationship Id="rId1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822803" y="3658785"/>
            <a:ext cx="7962775"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altLang="it-IT" sz="4000" b="1" dirty="0" smtClean="0">
                <a:solidFill>
                  <a:srgbClr val="003874"/>
                </a:solidFill>
                <a:effectLst>
                  <a:outerShdw blurRad="38100" dist="38100" dir="2700000" algn="tl">
                    <a:srgbClr val="000000">
                      <a:alpha val="43137"/>
                    </a:srgbClr>
                  </a:outerShdw>
                </a:effectLst>
              </a:rPr>
              <a:t>PROGETTO TURBOALGOR</a:t>
            </a:r>
            <a:endParaRPr lang="it-IT" altLang="it-IT" sz="4000" b="1" dirty="0">
              <a:solidFill>
                <a:srgbClr val="003874"/>
              </a:solidFill>
              <a:effectLst>
                <a:outerShdw blurRad="38100" dist="38100" dir="2700000" algn="tl">
                  <a:srgbClr val="000000">
                    <a:alpha val="43137"/>
                  </a:srgbClr>
                </a:outerShdw>
              </a:effectLst>
            </a:endParaRPr>
          </a:p>
        </p:txBody>
      </p:sp>
      <p:sp>
        <p:nvSpPr>
          <p:cNvPr id="6" name="Text Box 13"/>
          <p:cNvSpPr txBox="1">
            <a:spLocks noChangeArrowheads="1"/>
          </p:cNvSpPr>
          <p:nvPr/>
        </p:nvSpPr>
        <p:spPr bwMode="auto">
          <a:xfrm>
            <a:off x="1822804" y="5260926"/>
            <a:ext cx="5172356"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it-IT" altLang="it-IT" sz="2000" dirty="0" smtClean="0">
                <a:solidFill>
                  <a:srgbClr val="003874"/>
                </a:solidFill>
              </a:rPr>
              <a:t>Turboalgor S.r.l.</a:t>
            </a:r>
          </a:p>
          <a:p>
            <a:pPr>
              <a:spcBef>
                <a:spcPct val="50000"/>
              </a:spcBef>
            </a:pPr>
            <a:r>
              <a:rPr lang="it-IT" altLang="it-IT" sz="2000" dirty="0" smtClean="0">
                <a:solidFill>
                  <a:srgbClr val="003874"/>
                </a:solidFill>
              </a:rPr>
              <a:t>Gruppo Angelantoni Industrie</a:t>
            </a:r>
            <a:endParaRPr lang="it-IT" altLang="it-IT" sz="3000" dirty="0">
              <a:solidFill>
                <a:srgbClr val="003874"/>
              </a:solidFill>
            </a:endParaRPr>
          </a:p>
        </p:txBody>
      </p:sp>
      <p:grpSp>
        <p:nvGrpSpPr>
          <p:cNvPr id="4" name="Gruppo 3"/>
          <p:cNvGrpSpPr/>
          <p:nvPr/>
        </p:nvGrpSpPr>
        <p:grpSpPr>
          <a:xfrm>
            <a:off x="7408509" y="3751118"/>
            <a:ext cx="3390903" cy="523220"/>
            <a:chOff x="10490494" y="4348644"/>
            <a:chExt cx="2016224" cy="523220"/>
          </a:xfrm>
        </p:grpSpPr>
        <p:sp>
          <p:nvSpPr>
            <p:cNvPr id="7" name="CasellaDiTesto 10"/>
            <p:cNvSpPr txBox="1"/>
            <p:nvPr/>
          </p:nvSpPr>
          <p:spPr>
            <a:xfrm>
              <a:off x="10490494" y="4348644"/>
              <a:ext cx="2016224" cy="523220"/>
            </a:xfrm>
            <a:prstGeom prst="rect">
              <a:avLst/>
            </a:prstGeom>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dirty="0" smtClean="0">
                  <a:solidFill>
                    <a:schemeClr val="accent1">
                      <a:lumMod val="50000"/>
                    </a:schemeClr>
                  </a:solidFill>
                </a:rPr>
                <a:t>(</a:t>
              </a:r>
              <a:r>
                <a:rPr lang="it-IT" sz="2000" i="1" dirty="0" smtClean="0">
                  <a:solidFill>
                    <a:schemeClr val="accent1">
                      <a:lumMod val="50000"/>
                    </a:schemeClr>
                  </a:solidFill>
                </a:rPr>
                <a:t>già</a:t>
              </a:r>
            </a:p>
          </p:txBody>
        </p:sp>
        <p:sp>
          <p:nvSpPr>
            <p:cNvPr id="9" name="CasellaDiTesto 12"/>
            <p:cNvSpPr txBox="1"/>
            <p:nvPr/>
          </p:nvSpPr>
          <p:spPr>
            <a:xfrm>
              <a:off x="11399437" y="4348644"/>
              <a:ext cx="605651" cy="523220"/>
            </a:xfrm>
            <a:prstGeom prst="rect">
              <a:avLst/>
            </a:prstGeom>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dirty="0" smtClean="0">
                  <a:solidFill>
                    <a:schemeClr val="accent1">
                      <a:lumMod val="50000"/>
                    </a:schemeClr>
                  </a:solidFill>
                </a:rPr>
                <a:t>)</a:t>
              </a:r>
              <a:endParaRPr lang="it-IT" sz="2000" dirty="0" smtClean="0">
                <a:solidFill>
                  <a:schemeClr val="accent1">
                    <a:lumMod val="50000"/>
                  </a:schemeClr>
                </a:solidFill>
              </a:endParaRPr>
            </a:p>
          </p:txBody>
        </p:sp>
      </p:gr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100" y="4636594"/>
            <a:ext cx="2547258" cy="1486106"/>
          </a:xfrm>
          <a:prstGeom prst="rect">
            <a:avLst/>
          </a:prstGeom>
        </p:spPr>
      </p:pic>
      <p:pic>
        <p:nvPicPr>
          <p:cNvPr id="10" name="Immagin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9561" y="3731850"/>
            <a:ext cx="994336" cy="72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212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8"/>
          <p:cNvSpPr>
            <a:spLocks noGrp="1"/>
          </p:cNvSpPr>
          <p:nvPr>
            <p:ph type="sldNum" sz="quarter" idx="4294967295"/>
          </p:nvPr>
        </p:nvSpPr>
        <p:spPr>
          <a:xfrm>
            <a:off x="8602420" y="6547938"/>
            <a:ext cx="2743200" cy="365125"/>
          </a:xfrm>
          <a:prstGeom prst="rect">
            <a:avLst/>
          </a:prstGeom>
        </p:spPr>
        <p:txBody>
          <a:bodyPr/>
          <a:lstStyle/>
          <a:p>
            <a:pPr algn="r"/>
            <a:r>
              <a:rPr lang="it-IT" sz="1400" dirty="0" smtClean="0">
                <a:solidFill>
                  <a:schemeClr val="bg1"/>
                </a:solidFill>
              </a:rPr>
              <a:t>10</a:t>
            </a:r>
            <a:endParaRPr lang="it-IT" sz="1400" dirty="0">
              <a:solidFill>
                <a:schemeClr val="bg1"/>
              </a:solidFill>
            </a:endParaRPr>
          </a:p>
        </p:txBody>
      </p:sp>
      <p:pic>
        <p:nvPicPr>
          <p:cNvPr id="15" name="Immagin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19" name="CasellaDiTesto 18"/>
          <p:cNvSpPr txBox="1"/>
          <p:nvPr/>
        </p:nvSpPr>
        <p:spPr>
          <a:xfrm>
            <a:off x="2019993" y="231819"/>
            <a:ext cx="7820638" cy="523220"/>
          </a:xfrm>
          <a:prstGeom prst="rect">
            <a:avLst/>
          </a:prstGeom>
          <a:noFill/>
        </p:spPr>
        <p:txBody>
          <a:bodyPr wrap="square" rtlCol="0">
            <a:spAutoFit/>
          </a:bodyPr>
          <a:lstStyle/>
          <a:p>
            <a:r>
              <a:rPr lang="it-IT" sz="2800" b="1" dirty="0" smtClean="0">
                <a:solidFill>
                  <a:schemeClr val="bg1"/>
                </a:solidFill>
              </a:rPr>
              <a:t>STATO DELL’ARTE</a:t>
            </a:r>
            <a:endParaRPr lang="it-IT" sz="2800" b="1" dirty="0">
              <a:solidFill>
                <a:schemeClr val="bg1"/>
              </a:solidFill>
            </a:endParaRPr>
          </a:p>
        </p:txBody>
      </p:sp>
      <p:sp>
        <p:nvSpPr>
          <p:cNvPr id="13" name="Titolo 1"/>
          <p:cNvSpPr txBox="1">
            <a:spLocks/>
          </p:cNvSpPr>
          <p:nvPr/>
        </p:nvSpPr>
        <p:spPr bwMode="auto">
          <a:xfrm>
            <a:off x="768903" y="1151805"/>
            <a:ext cx="10490767" cy="924482"/>
          </a:xfrm>
          <a:prstGeom prst="rect">
            <a:avLst/>
          </a:prstGeom>
          <a:noFill/>
          <a:ln>
            <a:noFill/>
          </a:ln>
          <a:extLst/>
        </p:spPr>
        <p:txBody>
          <a:bodyPr lIns="0" rIns="0" bIns="0" anchor="b"/>
          <a:lstStyle/>
          <a:p>
            <a:pPr algn="ctr"/>
            <a:r>
              <a:rPr lang="it-IT" altLang="it-IT" sz="1950" b="1" dirty="0" smtClean="0">
                <a:latin typeface="Calibri" pitchFamily="34" charset="0"/>
              </a:rPr>
              <a:t>Confronto tra le differenti soluzioni progettuali in termini di C.O.P</a:t>
            </a:r>
            <a:r>
              <a:rPr lang="it-IT" altLang="it-IT" sz="1950" b="1" dirty="0">
                <a:latin typeface="Calibri" pitchFamily="34" charset="0"/>
              </a:rPr>
              <a:t>. </a:t>
            </a:r>
            <a:r>
              <a:rPr lang="it-IT" altLang="it-IT" sz="1950" b="1" dirty="0" smtClean="0">
                <a:latin typeface="Calibri" pitchFamily="34" charset="0"/>
              </a:rPr>
              <a:t>(</a:t>
            </a:r>
            <a:r>
              <a:rPr lang="it-IT" altLang="it-IT" sz="1950" b="1" i="1" dirty="0" err="1" smtClean="0">
                <a:latin typeface="Calibri" pitchFamily="34" charset="0"/>
              </a:rPr>
              <a:t>coefficient</a:t>
            </a:r>
            <a:r>
              <a:rPr lang="it-IT" altLang="it-IT" sz="1950" b="1" i="1" dirty="0" smtClean="0">
                <a:latin typeface="Calibri" pitchFamily="34" charset="0"/>
              </a:rPr>
              <a:t> of performance</a:t>
            </a:r>
            <a:r>
              <a:rPr lang="it-IT" altLang="it-IT" sz="1950" b="1" dirty="0" smtClean="0">
                <a:latin typeface="Calibri" pitchFamily="34" charset="0"/>
              </a:rPr>
              <a:t>), prendendo in esame le prestazioni dei compressori così come dichiarate dai costruttori (compressori Bitzer). I risultati ottenuti sono sintetizzati nella seguente tabella:</a:t>
            </a:r>
            <a:endParaRPr lang="it-IT" altLang="it-IT" sz="1950" b="1" dirty="0">
              <a:latin typeface="Calibri" pitchFamily="34" charset="0"/>
            </a:endParaRPr>
          </a:p>
        </p:txBody>
      </p:sp>
      <p:sp>
        <p:nvSpPr>
          <p:cNvPr id="29" name="CasellaDiTesto 28"/>
          <p:cNvSpPr txBox="1"/>
          <p:nvPr/>
        </p:nvSpPr>
        <p:spPr>
          <a:xfrm>
            <a:off x="-81714" y="5785166"/>
            <a:ext cx="12192000" cy="646331"/>
          </a:xfrm>
          <a:prstGeom prst="rect">
            <a:avLst/>
          </a:prstGeom>
          <a:noFill/>
        </p:spPr>
        <p:txBody>
          <a:bodyPr wrap="square" rtlCol="0">
            <a:spAutoFit/>
          </a:bodyPr>
          <a:lstStyle/>
          <a:p>
            <a:pPr algn="ctr"/>
            <a:r>
              <a:rPr lang="it-IT" b="1" dirty="0" smtClean="0">
                <a:latin typeface="+mn-lt"/>
              </a:rPr>
              <a:t>Dal confronto emerge che il dispositivo </a:t>
            </a:r>
            <a:r>
              <a:rPr lang="it-IT" b="1" i="1" dirty="0" smtClean="0">
                <a:latin typeface="+mn-lt"/>
              </a:rPr>
              <a:t>Turboalgor</a:t>
            </a:r>
            <a:r>
              <a:rPr lang="it-IT" b="1" dirty="0" smtClean="0">
                <a:latin typeface="+mn-lt"/>
              </a:rPr>
              <a:t> consente un incremento del </a:t>
            </a:r>
            <a:r>
              <a:rPr lang="it-IT" b="1" i="1" dirty="0" smtClean="0">
                <a:latin typeface="+mn-lt"/>
              </a:rPr>
              <a:t>C.O.P.</a:t>
            </a:r>
            <a:r>
              <a:rPr lang="it-IT" b="1" dirty="0" smtClean="0">
                <a:latin typeface="+mn-lt"/>
              </a:rPr>
              <a:t> </a:t>
            </a:r>
            <a:r>
              <a:rPr lang="it-IT" b="1" dirty="0"/>
              <a:t>e</a:t>
            </a:r>
            <a:r>
              <a:rPr lang="it-IT" b="1" dirty="0" smtClean="0">
                <a:latin typeface="+mn-lt"/>
              </a:rPr>
              <a:t> della </a:t>
            </a:r>
            <a:r>
              <a:rPr lang="it-IT" b="1" i="1" dirty="0" smtClean="0">
                <a:latin typeface="+mn-lt"/>
              </a:rPr>
              <a:t>potenza frigorifera</a:t>
            </a:r>
            <a:r>
              <a:rPr lang="it-IT" b="1" dirty="0"/>
              <a:t> </a:t>
            </a:r>
            <a:r>
              <a:rPr lang="it-IT" b="1" dirty="0" smtClean="0">
                <a:latin typeface="+mn-lt"/>
              </a:rPr>
              <a:t>superiore rispetto a tutte le altre soluzioni progettuali attualmente presenti nel settore della refrigerazione</a:t>
            </a:r>
            <a:endParaRPr lang="it-IT" b="1" dirty="0"/>
          </a:p>
        </p:txBody>
      </p:sp>
      <p:pic>
        <p:nvPicPr>
          <p:cNvPr id="2"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l="-357" t="-1" r="1" b="35"/>
          <a:stretch/>
        </p:blipFill>
        <p:spPr>
          <a:xfrm>
            <a:off x="684928" y="2411014"/>
            <a:ext cx="2924274" cy="2905358"/>
          </a:xfrm>
          <a:prstGeom prst="ellipse">
            <a:avLst/>
          </a:prstGeom>
        </p:spPr>
      </p:pic>
      <p:graphicFrame>
        <p:nvGraphicFramePr>
          <p:cNvPr id="23" name="Tabella 22"/>
          <p:cNvGraphicFramePr>
            <a:graphicFrameLocks noGrp="1"/>
          </p:cNvGraphicFramePr>
          <p:nvPr>
            <p:extLst>
              <p:ext uri="{D42A27DB-BD31-4B8C-83A1-F6EECF244321}">
                <p14:modId xmlns:p14="http://schemas.microsoft.com/office/powerpoint/2010/main" val="1104118861"/>
              </p:ext>
            </p:extLst>
          </p:nvPr>
        </p:nvGraphicFramePr>
        <p:xfrm>
          <a:off x="3945141" y="2197569"/>
          <a:ext cx="7800391" cy="3332247"/>
        </p:xfrm>
        <a:graphic>
          <a:graphicData uri="http://schemas.openxmlformats.org/drawingml/2006/table">
            <a:tbl>
              <a:tblPr>
                <a:tableStyleId>{5C22544A-7EE6-4342-B048-85BDC9FD1C3A}</a:tableStyleId>
              </a:tblPr>
              <a:tblGrid>
                <a:gridCol w="3268360">
                  <a:extLst>
                    <a:ext uri="{9D8B030D-6E8A-4147-A177-3AD203B41FA5}">
                      <a16:colId xmlns:a16="http://schemas.microsoft.com/office/drawing/2014/main" val="20000"/>
                    </a:ext>
                  </a:extLst>
                </a:gridCol>
                <a:gridCol w="679358">
                  <a:extLst>
                    <a:ext uri="{9D8B030D-6E8A-4147-A177-3AD203B41FA5}">
                      <a16:colId xmlns:a16="http://schemas.microsoft.com/office/drawing/2014/main" val="20001"/>
                    </a:ext>
                  </a:extLst>
                </a:gridCol>
                <a:gridCol w="1162059">
                  <a:extLst>
                    <a:ext uri="{9D8B030D-6E8A-4147-A177-3AD203B41FA5}">
                      <a16:colId xmlns:a16="http://schemas.microsoft.com/office/drawing/2014/main" val="20002"/>
                    </a:ext>
                  </a:extLst>
                </a:gridCol>
                <a:gridCol w="902831">
                  <a:extLst>
                    <a:ext uri="{9D8B030D-6E8A-4147-A177-3AD203B41FA5}">
                      <a16:colId xmlns:a16="http://schemas.microsoft.com/office/drawing/2014/main" val="20003"/>
                    </a:ext>
                  </a:extLst>
                </a:gridCol>
                <a:gridCol w="1787783">
                  <a:extLst>
                    <a:ext uri="{9D8B030D-6E8A-4147-A177-3AD203B41FA5}">
                      <a16:colId xmlns:a16="http://schemas.microsoft.com/office/drawing/2014/main" val="20004"/>
                    </a:ext>
                  </a:extLst>
                </a:gridCol>
              </a:tblGrid>
              <a:tr h="796677">
                <a:tc>
                  <a:txBody>
                    <a:bodyPr/>
                    <a:lstStyle/>
                    <a:p>
                      <a:pPr algn="ctr" rtl="0" fontAlgn="ctr"/>
                      <a:r>
                        <a:rPr lang="it-IT" sz="1400" b="1" i="0" u="none" strike="noStrike" dirty="0" smtClean="0">
                          <a:solidFill>
                            <a:srgbClr val="000000"/>
                          </a:solidFill>
                          <a:effectLst/>
                          <a:latin typeface="+mn-lt"/>
                        </a:rPr>
                        <a:t>SOLUZIONE</a:t>
                      </a:r>
                      <a:r>
                        <a:rPr lang="it-IT" sz="1400" b="1" i="0" u="none" strike="noStrike" baseline="0" dirty="0" smtClean="0">
                          <a:solidFill>
                            <a:srgbClr val="000000"/>
                          </a:solidFill>
                          <a:effectLst/>
                          <a:latin typeface="+mn-lt"/>
                        </a:rPr>
                        <a:t> COSTRUTTIVA</a:t>
                      </a:r>
                      <a:endParaRPr lang="it-IT" sz="1400" b="1" i="0" u="none" strike="noStrike" dirty="0">
                        <a:solidFill>
                          <a:srgbClr val="000000"/>
                        </a:solidFill>
                        <a:effectLst/>
                        <a:latin typeface="+mn-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600" b="1" i="0" u="none" strike="noStrike" kern="1200" dirty="0" smtClean="0">
                          <a:solidFill>
                            <a:schemeClr val="dk1"/>
                          </a:solidFill>
                          <a:effectLst/>
                          <a:latin typeface="+mn-lt"/>
                          <a:ea typeface="+mn-ea"/>
                          <a:cs typeface="+mn-cs"/>
                        </a:rPr>
                        <a:t>Q</a:t>
                      </a:r>
                      <a:endParaRPr lang="it-IT" sz="1200" b="1" i="0" u="none" strike="noStrike" kern="1200" dirty="0" smtClean="0">
                        <a:solidFill>
                          <a:srgbClr val="000000"/>
                        </a:solidFill>
                        <a:effectLst/>
                        <a:latin typeface="+mn-lt"/>
                        <a:ea typeface="+mn-ea"/>
                        <a:cs typeface="+mn-cs"/>
                      </a:endParaRPr>
                    </a:p>
                  </a:txBody>
                  <a:tcPr marL="0" marR="0" marT="0" marB="0" anchor="ctr"/>
                </a:tc>
                <a:tc>
                  <a:txBody>
                    <a:bodyPr/>
                    <a:lstStyle/>
                    <a:p>
                      <a:pPr algn="ctr" fontAlgn="b"/>
                      <a:r>
                        <a:rPr lang="it-IT" sz="1600" b="1" i="0" u="none" strike="noStrike" kern="0" dirty="0" smtClean="0">
                          <a:solidFill>
                            <a:srgbClr val="000000"/>
                          </a:solidFill>
                          <a:effectLst/>
                          <a:latin typeface="+mn-lt"/>
                        </a:rPr>
                        <a:t>P</a:t>
                      </a:r>
                      <a:r>
                        <a:rPr lang="it-IT" sz="1600" b="1" i="0" u="none" strike="noStrike" kern="0" baseline="-25000" dirty="0" smtClean="0">
                          <a:solidFill>
                            <a:srgbClr val="000000"/>
                          </a:solidFill>
                          <a:effectLst/>
                          <a:latin typeface="+mn-lt"/>
                        </a:rPr>
                        <a:t>el</a:t>
                      </a: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800" u="none" strike="noStrike" dirty="0" smtClean="0">
                          <a:effectLst/>
                          <a:latin typeface="+mn-lt"/>
                        </a:rPr>
                        <a:t> </a:t>
                      </a:r>
                      <a:r>
                        <a:rPr lang="it-IT" sz="1400" b="1" u="none" strike="noStrike" dirty="0" smtClean="0">
                          <a:effectLst/>
                          <a:latin typeface="+mn-lt"/>
                        </a:rPr>
                        <a:t>C.O.P.</a:t>
                      </a:r>
                      <a:endParaRPr lang="it-IT" sz="1100" b="1" i="0" u="none" strike="noStrike" dirty="0" smtClean="0">
                        <a:solidFill>
                          <a:srgbClr val="000000"/>
                        </a:solidFill>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it-IT" sz="1200" b="1" u="none" strike="noStrike" kern="1200" dirty="0" smtClean="0">
                        <a:solidFill>
                          <a:schemeClr val="dk1"/>
                        </a:solidFill>
                        <a:effectLst/>
                        <a:latin typeface="+mn-lt"/>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l-GR" sz="1400" b="1" u="none" strike="noStrike" kern="1200" dirty="0" smtClean="0">
                          <a:solidFill>
                            <a:schemeClr val="dk1"/>
                          </a:solidFill>
                          <a:effectLst/>
                          <a:latin typeface="+mn-lt"/>
                          <a:ea typeface="+mn-ea"/>
                          <a:cs typeface="+mn-cs"/>
                        </a:rPr>
                        <a:t>Δ</a:t>
                      </a:r>
                      <a:r>
                        <a:rPr lang="it-IT" sz="1400" b="1" u="none" strike="noStrike" kern="1200" dirty="0" smtClean="0">
                          <a:solidFill>
                            <a:schemeClr val="dk1"/>
                          </a:solidFill>
                          <a:effectLst/>
                          <a:latin typeface="+mn-lt"/>
                          <a:ea typeface="+mn-ea"/>
                          <a:cs typeface="+mn-cs"/>
                        </a:rPr>
                        <a:t> C.O.P.</a:t>
                      </a:r>
                      <a:endParaRPr lang="it-IT" sz="1400" b="1" i="0" u="none" strike="noStrike" kern="1200" dirty="0" smtClean="0">
                        <a:solidFill>
                          <a:srgbClr val="000000"/>
                        </a:solidFill>
                        <a:effectLst/>
                        <a:latin typeface="+mn-lt"/>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endParaRPr lang="it-IT" sz="1100" b="1" i="0" u="none" strike="noStrike" dirty="0" smtClean="0">
                        <a:solidFill>
                          <a:srgbClr val="000000"/>
                        </a:solidFill>
                        <a:effectLst/>
                        <a:latin typeface="+mn-lt"/>
                      </a:endParaRPr>
                    </a:p>
                  </a:txBody>
                  <a:tcPr marL="0" marR="0" marT="0" marB="0" anchor="ctr"/>
                </a:tc>
                <a:extLst>
                  <a:ext uri="{0D108BD9-81ED-4DB2-BD59-A6C34878D82A}">
                    <a16:rowId xmlns:a16="http://schemas.microsoft.com/office/drawing/2014/main" val="10000"/>
                  </a:ext>
                </a:extLst>
              </a:tr>
              <a:tr h="258382">
                <a:tc>
                  <a:txBody>
                    <a:bodyPr/>
                    <a:lstStyle/>
                    <a:p>
                      <a:pPr algn="l" rtl="0" fontAlgn="ctr"/>
                      <a:r>
                        <a:rPr lang="it-IT" sz="1200" u="none" strike="noStrike" dirty="0" smtClean="0">
                          <a:effectLst/>
                          <a:latin typeface="+mn-lt"/>
                        </a:rPr>
                        <a:t>1</a:t>
                      </a:r>
                      <a:r>
                        <a:rPr lang="it-IT" sz="1200" u="none" strike="noStrike" baseline="0" dirty="0" smtClean="0">
                          <a:effectLst/>
                          <a:latin typeface="+mn-lt"/>
                        </a:rPr>
                        <a:t> -</a:t>
                      </a:r>
                      <a:r>
                        <a:rPr lang="it-IT" sz="1200" u="none" strike="noStrike" dirty="0" smtClean="0">
                          <a:effectLst/>
                          <a:latin typeface="+mn-lt"/>
                        </a:rPr>
                        <a:t>  Compressore</a:t>
                      </a:r>
                      <a:r>
                        <a:rPr lang="it-IT" sz="1200" u="none" strike="noStrike" baseline="0" dirty="0" smtClean="0">
                          <a:effectLst/>
                          <a:latin typeface="+mn-lt"/>
                        </a:rPr>
                        <a:t> a vite</a:t>
                      </a:r>
                      <a:endParaRPr lang="it-IT" sz="1200" b="0" i="0"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34,0</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37,7</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b="0" i="0" u="none" strike="noStrike" dirty="0" smtClean="0">
                          <a:solidFill>
                            <a:srgbClr val="000000"/>
                          </a:solidFill>
                          <a:effectLst/>
                          <a:latin typeface="+mn-lt"/>
                        </a:rPr>
                        <a:t>0,9</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b="0" i="0" u="none" strike="noStrike" dirty="0" smtClean="0">
                          <a:solidFill>
                            <a:srgbClr val="000000"/>
                          </a:solidFill>
                          <a:effectLst/>
                          <a:latin typeface="+mn-lt"/>
                        </a:rPr>
                        <a:t>-</a:t>
                      </a:r>
                      <a:endParaRPr lang="it-IT" sz="11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1"/>
                  </a:ext>
                </a:extLst>
              </a:tr>
              <a:tr h="258382">
                <a:tc>
                  <a:txBody>
                    <a:bodyPr/>
                    <a:lstStyle/>
                    <a:p>
                      <a:pPr algn="l" rtl="0" fontAlgn="ctr"/>
                      <a:r>
                        <a:rPr lang="it-IT" sz="1200" u="none" strike="noStrike" dirty="0" smtClean="0">
                          <a:effectLst/>
                          <a:latin typeface="+mn-lt"/>
                        </a:rPr>
                        <a:t>2</a:t>
                      </a:r>
                      <a:r>
                        <a:rPr lang="it-IT" sz="1200" u="none" strike="noStrike" baseline="0" dirty="0" smtClean="0">
                          <a:effectLst/>
                          <a:latin typeface="+mn-lt"/>
                        </a:rPr>
                        <a:t> -</a:t>
                      </a:r>
                      <a:r>
                        <a:rPr lang="it-IT" sz="1200" u="none" strike="noStrike" dirty="0" smtClean="0">
                          <a:effectLst/>
                          <a:latin typeface="+mn-lt"/>
                        </a:rPr>
                        <a:t>  Compressore alternativo</a:t>
                      </a:r>
                      <a:endParaRPr lang="it-IT" sz="1200" b="0" i="0"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34,5</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30,3</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b="0" i="0" u="none" strike="noStrike" dirty="0" smtClean="0">
                          <a:solidFill>
                            <a:srgbClr val="000000"/>
                          </a:solidFill>
                          <a:effectLst/>
                          <a:latin typeface="+mn-lt"/>
                        </a:rPr>
                        <a:t>1,14</a:t>
                      </a:r>
                    </a:p>
                  </a:txBody>
                  <a:tcPr marL="0" marR="0" marT="0" marB="0" anchor="ctr"/>
                </a:tc>
                <a:tc>
                  <a:txBody>
                    <a:bodyPr/>
                    <a:lstStyle/>
                    <a:p>
                      <a:pPr algn="ctr" rtl="0" fontAlgn="ctr"/>
                      <a:r>
                        <a:rPr lang="it-IT" sz="1100" b="0" i="0" u="none" strike="noStrike" dirty="0" smtClean="0">
                          <a:solidFill>
                            <a:srgbClr val="000000"/>
                          </a:solidFill>
                          <a:effectLst/>
                          <a:latin typeface="+mn-lt"/>
                        </a:rPr>
                        <a:t>-</a:t>
                      </a:r>
                    </a:p>
                  </a:txBody>
                  <a:tcPr marL="0" marR="0" marT="0" marB="0" anchor="ctr"/>
                </a:tc>
                <a:extLst>
                  <a:ext uri="{0D108BD9-81ED-4DB2-BD59-A6C34878D82A}">
                    <a16:rowId xmlns:a16="http://schemas.microsoft.com/office/drawing/2014/main" val="10002"/>
                  </a:ext>
                </a:extLst>
              </a:tr>
              <a:tr h="676404">
                <a:tc>
                  <a:txBody>
                    <a:bodyPr/>
                    <a:lstStyle/>
                    <a:p>
                      <a:pPr algn="l" rtl="0" fontAlgn="ctr"/>
                      <a:r>
                        <a:rPr lang="it-IT" sz="1200" u="none" strike="noStrike" dirty="0" smtClean="0">
                          <a:effectLst/>
                          <a:latin typeface="+mn-lt"/>
                        </a:rPr>
                        <a:t>3 -  Compressore a vite + economizzatore</a:t>
                      </a:r>
                      <a:endParaRPr lang="it-IT" sz="1200" b="0" i="0"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52,7</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44,6</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b="0" i="0" u="none" strike="noStrike" dirty="0" smtClean="0">
                          <a:solidFill>
                            <a:srgbClr val="000000"/>
                          </a:solidFill>
                          <a:effectLst/>
                          <a:latin typeface="+mn-lt"/>
                        </a:rPr>
                        <a:t>1,18</a:t>
                      </a:r>
                      <a:endParaRPr lang="it-IT" sz="1100" b="0" i="0" u="none" strike="noStrike" dirty="0">
                        <a:solidFill>
                          <a:srgbClr val="000000"/>
                        </a:solidFill>
                        <a:effectLst/>
                        <a:latin typeface="+mn-lt"/>
                      </a:endParaRPr>
                    </a:p>
                  </a:txBody>
                  <a:tcPr marL="0" marR="0" marT="0" marB="0" anchor="ctr"/>
                </a:tc>
                <a:tc>
                  <a:txBody>
                    <a:bodyPr/>
                    <a:lstStyle/>
                    <a:p>
                      <a:pPr algn="l" rtl="0" fontAlgn="ctr"/>
                      <a:r>
                        <a:rPr lang="it-IT" sz="1100" b="0" i="0" u="none" strike="noStrike" dirty="0" smtClean="0">
                          <a:solidFill>
                            <a:srgbClr val="000000"/>
                          </a:solidFill>
                          <a:effectLst/>
                          <a:latin typeface="+mn-lt"/>
                        </a:rPr>
                        <a:t> (3 vs 1) </a:t>
                      </a:r>
                      <a:endParaRPr lang="it-IT" sz="11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3"/>
                  </a:ext>
                </a:extLst>
              </a:tr>
              <a:tr h="728435">
                <a:tc>
                  <a:txBody>
                    <a:bodyPr/>
                    <a:lstStyle/>
                    <a:p>
                      <a:pPr algn="l" rtl="0" fontAlgn="ctr"/>
                      <a:r>
                        <a:rPr lang="it-IT" sz="1200" u="none" strike="noStrike" dirty="0" smtClean="0">
                          <a:effectLst/>
                          <a:latin typeface="+mn-lt"/>
                        </a:rPr>
                        <a:t>4 -  Compressore a vite + </a:t>
                      </a:r>
                      <a:r>
                        <a:rPr lang="it-IT" sz="1200" b="1" i="1" u="none" strike="noStrike" dirty="0" err="1" smtClean="0">
                          <a:effectLst/>
                          <a:latin typeface="+mn-lt"/>
                        </a:rPr>
                        <a:t>Turboalgor</a:t>
                      </a:r>
                      <a:endParaRPr lang="it-IT" sz="1200" b="1" i="1"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57,3</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41,4</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b="0" i="0" u="none" strike="noStrike" dirty="0" smtClean="0">
                          <a:solidFill>
                            <a:srgbClr val="000000"/>
                          </a:solidFill>
                          <a:effectLst/>
                          <a:latin typeface="+mn-lt"/>
                        </a:rPr>
                        <a:t>1,38</a:t>
                      </a:r>
                      <a:endParaRPr lang="it-IT" sz="1100" b="0" i="0" u="none" strike="noStrike" dirty="0">
                        <a:solidFill>
                          <a:srgbClr val="000000"/>
                        </a:solidFill>
                        <a:effectLst/>
                        <a:latin typeface="+mn-lt"/>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100" b="0" i="0" u="none" strike="noStrike" dirty="0" smtClean="0">
                          <a:solidFill>
                            <a:srgbClr val="000000"/>
                          </a:solidFill>
                          <a:effectLst/>
                          <a:latin typeface="+mn-lt"/>
                        </a:rPr>
                        <a:t> (4 vs 3) </a:t>
                      </a:r>
                    </a:p>
                    <a:p>
                      <a:pPr algn="l" rtl="0" fontAlgn="ctr"/>
                      <a:endParaRPr lang="it-IT" sz="11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4"/>
                  </a:ext>
                </a:extLst>
              </a:tr>
              <a:tr h="613967">
                <a:tc>
                  <a:txBody>
                    <a:bodyPr/>
                    <a:lstStyle/>
                    <a:p>
                      <a:pPr algn="l" rtl="0" fontAlgn="ctr"/>
                      <a:r>
                        <a:rPr lang="it-IT" sz="1200" u="none" strike="noStrike" dirty="0" smtClean="0">
                          <a:effectLst/>
                          <a:latin typeface="+mn-lt"/>
                        </a:rPr>
                        <a:t>5</a:t>
                      </a:r>
                      <a:r>
                        <a:rPr lang="it-IT" sz="1200" u="none" strike="noStrike" baseline="0" dirty="0" smtClean="0">
                          <a:effectLst/>
                          <a:latin typeface="+mn-lt"/>
                        </a:rPr>
                        <a:t> -  </a:t>
                      </a:r>
                      <a:r>
                        <a:rPr lang="it-IT" sz="1200" u="none" strike="noStrike" dirty="0" smtClean="0">
                          <a:effectLst/>
                          <a:latin typeface="+mn-lt"/>
                        </a:rPr>
                        <a:t>Compressore alternativo + </a:t>
                      </a:r>
                      <a:r>
                        <a:rPr lang="it-IT" sz="1200" b="1" i="1" u="none" strike="noStrike" dirty="0" smtClean="0">
                          <a:effectLst/>
                          <a:latin typeface="+mn-lt"/>
                        </a:rPr>
                        <a:t>Turboalgor</a:t>
                      </a:r>
                      <a:endParaRPr lang="it-IT" sz="1200" b="1" i="1" u="none" strike="noStrike" dirty="0">
                        <a:solidFill>
                          <a:srgbClr val="000000"/>
                        </a:solidFill>
                        <a:effectLst/>
                        <a:latin typeface="+mn-lt"/>
                      </a:endParaRPr>
                    </a:p>
                  </a:txBody>
                  <a:tcPr marL="0" marR="0" marT="0" marB="0" anchor="ctr"/>
                </a:tc>
                <a:tc>
                  <a:txBody>
                    <a:bodyPr/>
                    <a:lstStyle/>
                    <a:p>
                      <a:pPr algn="ctr" rtl="0" fontAlgn="ctr"/>
                      <a:r>
                        <a:rPr lang="it-IT" sz="1100" u="none" strike="noStrike" dirty="0" smtClean="0">
                          <a:effectLst/>
                          <a:latin typeface="+mn-lt"/>
                        </a:rPr>
                        <a:t>63,9</a:t>
                      </a:r>
                      <a:endParaRPr lang="it-IT" sz="1100" b="0" i="0" u="none" strike="noStrike" dirty="0">
                        <a:solidFill>
                          <a:srgbClr val="000000"/>
                        </a:solidFill>
                        <a:effectLst/>
                        <a:latin typeface="+mn-lt"/>
                      </a:endParaRPr>
                    </a:p>
                  </a:txBody>
                  <a:tcPr marL="0" marR="0" marT="0" marB="0" anchor="ctr"/>
                </a:tc>
                <a:tc>
                  <a:txBody>
                    <a:bodyPr/>
                    <a:lstStyle/>
                    <a:p>
                      <a:pPr algn="ctr" rtl="0" fontAlgn="ctr"/>
                      <a:r>
                        <a:rPr lang="it-IT" sz="1100" b="0" i="0" u="none" strike="noStrike" dirty="0" smtClean="0">
                          <a:solidFill>
                            <a:schemeClr val="tx1"/>
                          </a:solidFill>
                          <a:effectLst/>
                          <a:latin typeface="+mn-lt"/>
                        </a:rPr>
                        <a:t>41,8</a:t>
                      </a:r>
                      <a:endParaRPr lang="it-IT" sz="1100" b="0" i="0" u="none" strike="noStrike" dirty="0">
                        <a:solidFill>
                          <a:schemeClr val="tx1"/>
                        </a:solidFill>
                        <a:effectLst/>
                        <a:latin typeface="+mn-lt"/>
                      </a:endParaRPr>
                    </a:p>
                  </a:txBody>
                  <a:tcPr marL="0" marR="0" marT="0" marB="0" anchor="ctr"/>
                </a:tc>
                <a:tc>
                  <a:txBody>
                    <a:bodyPr/>
                    <a:lstStyle/>
                    <a:p>
                      <a:pPr algn="ctr" rtl="0" fontAlgn="ctr"/>
                      <a:r>
                        <a:rPr lang="it-IT" sz="1100" b="0" i="0" u="none" strike="noStrike" dirty="0" smtClean="0">
                          <a:solidFill>
                            <a:srgbClr val="000000"/>
                          </a:solidFill>
                          <a:effectLst/>
                          <a:latin typeface="+mn-lt"/>
                        </a:rPr>
                        <a:t>1,53</a:t>
                      </a: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100" b="0" i="0" u="none" strike="noStrike" dirty="0" smtClean="0">
                          <a:solidFill>
                            <a:srgbClr val="000000"/>
                          </a:solidFill>
                          <a:effectLst/>
                          <a:latin typeface="+mn-lt"/>
                        </a:rPr>
                        <a:t> (5 vs 2) </a:t>
                      </a:r>
                    </a:p>
                    <a:p>
                      <a:pPr algn="ctr" rtl="0" fontAlgn="ctr"/>
                      <a:endParaRPr lang="it-IT" sz="1100" b="0" i="0" u="none" strike="noStrike" dirty="0" smtClean="0">
                        <a:solidFill>
                          <a:srgbClr val="000000"/>
                        </a:solidFill>
                        <a:effectLst/>
                        <a:latin typeface="+mn-lt"/>
                      </a:endParaRPr>
                    </a:p>
                  </a:txBody>
                  <a:tcPr marL="0" marR="0" marT="0" marB="0" anchor="ctr"/>
                </a:tc>
                <a:extLst>
                  <a:ext uri="{0D108BD9-81ED-4DB2-BD59-A6C34878D82A}">
                    <a16:rowId xmlns:a16="http://schemas.microsoft.com/office/drawing/2014/main" val="10005"/>
                  </a:ext>
                </a:extLst>
              </a:tr>
            </a:tbl>
          </a:graphicData>
        </a:graphic>
      </p:graphicFrame>
      <p:grpSp>
        <p:nvGrpSpPr>
          <p:cNvPr id="24" name="Gruppo 23"/>
          <p:cNvGrpSpPr/>
          <p:nvPr/>
        </p:nvGrpSpPr>
        <p:grpSpPr>
          <a:xfrm>
            <a:off x="10515903" y="3684178"/>
            <a:ext cx="1180416" cy="1686949"/>
            <a:chOff x="9122212" y="4474821"/>
            <a:chExt cx="1219200" cy="1842371"/>
          </a:xfrm>
        </p:grpSpPr>
        <p:graphicFrame>
          <p:nvGraphicFramePr>
            <p:cNvPr id="30" name="Oggetto 29"/>
            <p:cNvGraphicFramePr>
              <a:graphicFrameLocks noChangeAspect="1"/>
            </p:cNvGraphicFramePr>
            <p:nvPr>
              <p:extLst>
                <p:ext uri="{D42A27DB-BD31-4B8C-83A1-F6EECF244321}">
                  <p14:modId xmlns:p14="http://schemas.microsoft.com/office/powerpoint/2010/main" val="77457104"/>
                </p:ext>
              </p:extLst>
            </p:nvPr>
          </p:nvGraphicFramePr>
          <p:xfrm>
            <a:off x="9122212" y="4474821"/>
            <a:ext cx="1155700" cy="392106"/>
          </p:xfrm>
          <a:graphic>
            <a:graphicData uri="http://schemas.openxmlformats.org/presentationml/2006/ole">
              <mc:AlternateContent xmlns:mc="http://schemas.openxmlformats.org/markup-compatibility/2006">
                <mc:Choice xmlns:v="urn:schemas-microsoft-com:vml" Requires="v">
                  <p:oleObj spid="_x0000_s4256" name="Equazione" r:id="rId5" imgW="1155600" imgH="393480" progId="Equation.3">
                    <p:embed/>
                  </p:oleObj>
                </mc:Choice>
                <mc:Fallback>
                  <p:oleObj name="Equazione" r:id="rId5" imgW="1155600" imgH="393480" progId="Equation.3">
                    <p:embed/>
                    <p:pic>
                      <p:nvPicPr>
                        <p:cNvPr id="17" name="Oggetto 16"/>
                        <p:cNvPicPr/>
                        <p:nvPr/>
                      </p:nvPicPr>
                      <p:blipFill>
                        <a:blip r:embed="rId6"/>
                        <a:stretch>
                          <a:fillRect/>
                        </a:stretch>
                      </p:blipFill>
                      <p:spPr>
                        <a:xfrm>
                          <a:off x="9122212" y="4474821"/>
                          <a:ext cx="1155700" cy="392106"/>
                        </a:xfrm>
                        <a:prstGeom prst="rect">
                          <a:avLst/>
                        </a:prstGeom>
                      </p:spPr>
                    </p:pic>
                  </p:oleObj>
                </mc:Fallback>
              </mc:AlternateContent>
            </a:graphicData>
          </a:graphic>
        </p:graphicFrame>
        <p:graphicFrame>
          <p:nvGraphicFramePr>
            <p:cNvPr id="35" name="Oggetto 34"/>
            <p:cNvGraphicFramePr>
              <a:graphicFrameLocks noChangeAspect="1"/>
            </p:cNvGraphicFramePr>
            <p:nvPr>
              <p:extLst>
                <p:ext uri="{D42A27DB-BD31-4B8C-83A1-F6EECF244321}">
                  <p14:modId xmlns:p14="http://schemas.microsoft.com/office/powerpoint/2010/main" val="154353079"/>
                </p:ext>
              </p:extLst>
            </p:nvPr>
          </p:nvGraphicFramePr>
          <p:xfrm>
            <a:off x="9122212" y="5145803"/>
            <a:ext cx="1219200" cy="392106"/>
          </p:xfrm>
          <a:graphic>
            <a:graphicData uri="http://schemas.openxmlformats.org/presentationml/2006/ole">
              <mc:AlternateContent xmlns:mc="http://schemas.openxmlformats.org/markup-compatibility/2006">
                <mc:Choice xmlns:v="urn:schemas-microsoft-com:vml" Requires="v">
                  <p:oleObj spid="_x0000_s4257" name="Equazione" r:id="rId7" imgW="1218960" imgH="393480" progId="Equation.3">
                    <p:embed/>
                  </p:oleObj>
                </mc:Choice>
                <mc:Fallback>
                  <p:oleObj name="Equazione" r:id="rId7" imgW="1218960" imgH="393480" progId="Equation.3">
                    <p:embed/>
                    <p:pic>
                      <p:nvPicPr>
                        <p:cNvPr id="18" name="Oggetto 17"/>
                        <p:cNvPicPr/>
                        <p:nvPr/>
                      </p:nvPicPr>
                      <p:blipFill>
                        <a:blip r:embed="rId8"/>
                        <a:stretch>
                          <a:fillRect/>
                        </a:stretch>
                      </p:blipFill>
                      <p:spPr>
                        <a:xfrm>
                          <a:off x="9122212" y="5145803"/>
                          <a:ext cx="1219200" cy="392106"/>
                        </a:xfrm>
                        <a:prstGeom prst="rect">
                          <a:avLst/>
                        </a:prstGeom>
                        <a:solidFill>
                          <a:srgbClr val="FF0000">
                            <a:alpha val="39000"/>
                          </a:srgbClr>
                        </a:solidFill>
                        <a:ln>
                          <a:solidFill>
                            <a:srgbClr val="FF0000"/>
                          </a:solidFill>
                        </a:ln>
                      </p:spPr>
                    </p:pic>
                  </p:oleObj>
                </mc:Fallback>
              </mc:AlternateContent>
            </a:graphicData>
          </a:graphic>
        </p:graphicFrame>
        <p:graphicFrame>
          <p:nvGraphicFramePr>
            <p:cNvPr id="36" name="Oggetto 35"/>
            <p:cNvGraphicFramePr>
              <a:graphicFrameLocks noChangeAspect="1"/>
            </p:cNvGraphicFramePr>
            <p:nvPr>
              <p:extLst>
                <p:ext uri="{D42A27DB-BD31-4B8C-83A1-F6EECF244321}">
                  <p14:modId xmlns:p14="http://schemas.microsoft.com/office/powerpoint/2010/main" val="3891199334"/>
                </p:ext>
              </p:extLst>
            </p:nvPr>
          </p:nvGraphicFramePr>
          <p:xfrm>
            <a:off x="9122212" y="5925086"/>
            <a:ext cx="1219200" cy="392106"/>
          </p:xfrm>
          <a:graphic>
            <a:graphicData uri="http://schemas.openxmlformats.org/presentationml/2006/ole">
              <mc:AlternateContent xmlns:mc="http://schemas.openxmlformats.org/markup-compatibility/2006">
                <mc:Choice xmlns:v="urn:schemas-microsoft-com:vml" Requires="v">
                  <p:oleObj spid="_x0000_s4258" name="Equazione" r:id="rId9" imgW="1218960" imgH="393480" progId="Equation.3">
                    <p:embed/>
                  </p:oleObj>
                </mc:Choice>
                <mc:Fallback>
                  <p:oleObj name="Equazione" r:id="rId9" imgW="1218960" imgH="393480" progId="Equation.3">
                    <p:embed/>
                    <p:pic>
                      <p:nvPicPr>
                        <p:cNvPr id="19" name="Oggetto 18"/>
                        <p:cNvPicPr/>
                        <p:nvPr/>
                      </p:nvPicPr>
                      <p:blipFill>
                        <a:blip r:embed="rId10"/>
                        <a:stretch>
                          <a:fillRect/>
                        </a:stretch>
                      </p:blipFill>
                      <p:spPr>
                        <a:xfrm>
                          <a:off x="9122212" y="5925086"/>
                          <a:ext cx="1219200" cy="392106"/>
                        </a:xfrm>
                        <a:prstGeom prst="rect">
                          <a:avLst/>
                        </a:prstGeom>
                      </p:spPr>
                    </p:pic>
                  </p:oleObj>
                </mc:Fallback>
              </mc:AlternateContent>
            </a:graphicData>
          </a:graphic>
        </p:graphicFrame>
      </p:grpSp>
    </p:spTree>
    <p:extLst>
      <p:ext uri="{BB962C8B-B14F-4D97-AF65-F5344CB8AC3E}">
        <p14:creationId xmlns:p14="http://schemas.microsoft.com/office/powerpoint/2010/main" val="29618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1"/>
          <p:cNvPicPr>
            <a:picLocks noChangeAspect="1"/>
          </p:cNvPicPr>
          <p:nvPr/>
        </p:nvPicPr>
        <p:blipFill>
          <a:blip r:embed="rId2" cstate="print">
            <a:extLst>
              <a:ext uri="{28A0092B-C50C-407E-A947-70E740481C1C}">
                <a14:useLocalDpi xmlns:a14="http://schemas.microsoft.com/office/drawing/2010/main" val="0"/>
              </a:ext>
            </a:extLst>
          </a:blip>
          <a:srcRect l="13956" t="55768" r="61855" b="7175"/>
          <a:stretch>
            <a:fillRect/>
          </a:stretch>
        </p:blipFill>
        <p:spPr bwMode="auto">
          <a:xfrm>
            <a:off x="9179838" y="3222930"/>
            <a:ext cx="1272976" cy="275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egnaposto numero diapositiva 8"/>
          <p:cNvSpPr>
            <a:spLocks noGrp="1"/>
          </p:cNvSpPr>
          <p:nvPr>
            <p:ph type="sldNum" sz="quarter" idx="4294967295"/>
          </p:nvPr>
        </p:nvSpPr>
        <p:spPr>
          <a:xfrm>
            <a:off x="8602420" y="6549108"/>
            <a:ext cx="2743200" cy="365125"/>
          </a:xfrm>
          <a:prstGeom prst="rect">
            <a:avLst/>
          </a:prstGeom>
        </p:spPr>
        <p:txBody>
          <a:bodyPr/>
          <a:lstStyle/>
          <a:p>
            <a:pPr algn="r"/>
            <a:r>
              <a:rPr lang="it-IT" sz="1400" dirty="0" smtClean="0">
                <a:solidFill>
                  <a:schemeClr val="bg1"/>
                </a:solidFill>
              </a:rPr>
              <a:t>11</a:t>
            </a:r>
            <a:endParaRPr lang="it-IT" sz="1400" dirty="0">
              <a:solidFill>
                <a:schemeClr val="bg1"/>
              </a:solidFill>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8" name="Titolo 1"/>
          <p:cNvSpPr txBox="1">
            <a:spLocks/>
          </p:cNvSpPr>
          <p:nvPr/>
        </p:nvSpPr>
        <p:spPr bwMode="auto">
          <a:xfrm>
            <a:off x="0" y="1066561"/>
            <a:ext cx="8602420" cy="719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it-IT" sz="1700" i="1" dirty="0" smtClean="0">
                <a:solidFill>
                  <a:srgbClr val="4F81BD"/>
                </a:solidFill>
                <a:latin typeface="+mn-lt"/>
              </a:rPr>
              <a:t>La </a:t>
            </a:r>
            <a:r>
              <a:rPr lang="en-US" altLang="it-IT" sz="1700" i="1" dirty="0" err="1" smtClean="0">
                <a:solidFill>
                  <a:srgbClr val="4F81BD"/>
                </a:solidFill>
                <a:latin typeface="+mn-lt"/>
              </a:rPr>
              <a:t>focalizzazione</a:t>
            </a:r>
            <a:r>
              <a:rPr lang="en-US" altLang="it-IT" sz="1700" i="1" dirty="0" smtClean="0">
                <a:solidFill>
                  <a:srgbClr val="4F81BD"/>
                </a:solidFill>
                <a:latin typeface="+mn-lt"/>
              </a:rPr>
              <a:t> di Turboalgor </a:t>
            </a:r>
            <a:r>
              <a:rPr lang="en-US" altLang="it-IT" sz="1700" i="1" dirty="0" err="1" smtClean="0">
                <a:solidFill>
                  <a:srgbClr val="4F81BD"/>
                </a:solidFill>
                <a:latin typeface="+mn-lt"/>
              </a:rPr>
              <a:t>nei</a:t>
            </a:r>
            <a:r>
              <a:rPr lang="en-US" altLang="it-IT" sz="1700" i="1" dirty="0" smtClean="0">
                <a:solidFill>
                  <a:srgbClr val="4F81BD"/>
                </a:solidFill>
                <a:latin typeface="+mn-lt"/>
              </a:rPr>
              <a:t> </a:t>
            </a:r>
            <a:r>
              <a:rPr lang="en-US" altLang="it-IT" sz="1700" i="1" dirty="0" err="1" smtClean="0">
                <a:solidFill>
                  <a:srgbClr val="4F81BD"/>
                </a:solidFill>
                <a:latin typeface="+mn-lt"/>
              </a:rPr>
              <a:t>diversi</a:t>
            </a:r>
            <a:r>
              <a:rPr lang="en-US" altLang="it-IT" sz="1700" i="1" dirty="0" smtClean="0">
                <a:solidFill>
                  <a:srgbClr val="4F81BD"/>
                </a:solidFill>
                <a:latin typeface="+mn-lt"/>
              </a:rPr>
              <a:t> </a:t>
            </a:r>
            <a:r>
              <a:rPr lang="en-US" altLang="it-IT" sz="1700" i="1" dirty="0" err="1" smtClean="0">
                <a:solidFill>
                  <a:srgbClr val="4F81BD"/>
                </a:solidFill>
                <a:latin typeface="+mn-lt"/>
              </a:rPr>
              <a:t>settori</a:t>
            </a:r>
            <a:r>
              <a:rPr lang="en-US" altLang="it-IT" sz="1700" i="1" dirty="0" smtClean="0">
                <a:solidFill>
                  <a:srgbClr val="4F81BD"/>
                </a:solidFill>
                <a:latin typeface="+mn-lt"/>
              </a:rPr>
              <a:t> </a:t>
            </a:r>
            <a:r>
              <a:rPr lang="en-US" altLang="it-IT" sz="1700" i="1" dirty="0" err="1" smtClean="0">
                <a:solidFill>
                  <a:srgbClr val="4F81BD"/>
                </a:solidFill>
                <a:latin typeface="+mn-lt"/>
              </a:rPr>
              <a:t>industriali</a:t>
            </a:r>
            <a:r>
              <a:rPr lang="en-US" altLang="it-IT" sz="1700" i="1" dirty="0" smtClean="0">
                <a:solidFill>
                  <a:srgbClr val="4F81BD"/>
                </a:solidFill>
                <a:latin typeface="+mn-lt"/>
              </a:rPr>
              <a:t> è </a:t>
            </a:r>
            <a:r>
              <a:rPr lang="en-US" altLang="it-IT" sz="1700" i="1" dirty="0" err="1" smtClean="0">
                <a:solidFill>
                  <a:srgbClr val="4F81BD"/>
                </a:solidFill>
                <a:latin typeface="+mn-lt"/>
              </a:rPr>
              <a:t>il</a:t>
            </a:r>
            <a:r>
              <a:rPr lang="en-US" altLang="it-IT" sz="1700" i="1" dirty="0" smtClean="0">
                <a:solidFill>
                  <a:srgbClr val="4F81BD"/>
                </a:solidFill>
                <a:latin typeface="+mn-lt"/>
              </a:rPr>
              <a:t> </a:t>
            </a:r>
            <a:r>
              <a:rPr lang="en-US" altLang="it-IT" sz="1700" i="1" dirty="0" err="1" smtClean="0">
                <a:solidFill>
                  <a:srgbClr val="4F81BD"/>
                </a:solidFill>
                <a:latin typeface="+mn-lt"/>
              </a:rPr>
              <a:t>risultato</a:t>
            </a:r>
            <a:r>
              <a:rPr lang="en-US" altLang="it-IT" sz="1700" i="1" dirty="0" smtClean="0">
                <a:solidFill>
                  <a:srgbClr val="4F81BD"/>
                </a:solidFill>
                <a:latin typeface="+mn-lt"/>
              </a:rPr>
              <a:t> di un </a:t>
            </a:r>
            <a:r>
              <a:rPr lang="en-US" altLang="it-IT" sz="1700" i="1" dirty="0" err="1" smtClean="0">
                <a:solidFill>
                  <a:srgbClr val="4F81BD"/>
                </a:solidFill>
                <a:latin typeface="+mn-lt"/>
              </a:rPr>
              <a:t>adeguato</a:t>
            </a:r>
            <a:r>
              <a:rPr lang="en-US" altLang="it-IT" sz="1700" i="1" dirty="0" smtClean="0">
                <a:solidFill>
                  <a:srgbClr val="4F81BD"/>
                </a:solidFill>
                <a:latin typeface="+mn-lt"/>
              </a:rPr>
              <a:t> </a:t>
            </a:r>
            <a:r>
              <a:rPr lang="en-US" altLang="it-IT" sz="1700" i="1" dirty="0" err="1" smtClean="0">
                <a:solidFill>
                  <a:srgbClr val="4F81BD"/>
                </a:solidFill>
                <a:latin typeface="+mn-lt"/>
              </a:rPr>
              <a:t>compromesso</a:t>
            </a:r>
            <a:r>
              <a:rPr lang="en-US" altLang="it-IT" sz="1700" i="1" dirty="0" smtClean="0">
                <a:solidFill>
                  <a:srgbClr val="4F81BD"/>
                </a:solidFill>
                <a:latin typeface="+mn-lt"/>
              </a:rPr>
              <a:t> </a:t>
            </a:r>
            <a:r>
              <a:rPr lang="en-US" altLang="it-IT" sz="1700" i="1" dirty="0" err="1" smtClean="0">
                <a:solidFill>
                  <a:srgbClr val="4F81BD"/>
                </a:solidFill>
                <a:latin typeface="+mn-lt"/>
              </a:rPr>
              <a:t>tra</a:t>
            </a:r>
            <a:r>
              <a:rPr lang="en-US" altLang="it-IT" sz="1700" i="1" dirty="0" smtClean="0">
                <a:solidFill>
                  <a:srgbClr val="4F81BD"/>
                </a:solidFill>
                <a:latin typeface="+mn-lt"/>
              </a:rPr>
              <a:t> </a:t>
            </a:r>
            <a:r>
              <a:rPr lang="en-US" altLang="it-IT" sz="1700" i="1" dirty="0" err="1" smtClean="0">
                <a:solidFill>
                  <a:srgbClr val="4F81BD"/>
                </a:solidFill>
                <a:latin typeface="+mn-lt"/>
              </a:rPr>
              <a:t>i</a:t>
            </a:r>
            <a:r>
              <a:rPr lang="en-US" altLang="it-IT" sz="1700" i="1" dirty="0" smtClean="0">
                <a:solidFill>
                  <a:srgbClr val="4F81BD"/>
                </a:solidFill>
                <a:latin typeface="+mn-lt"/>
              </a:rPr>
              <a:t> </a:t>
            </a:r>
            <a:r>
              <a:rPr lang="en-US" altLang="it-IT" sz="1700" b="1" i="1" dirty="0" err="1" smtClean="0">
                <a:solidFill>
                  <a:srgbClr val="4F81BD"/>
                </a:solidFill>
                <a:latin typeface="+mn-lt"/>
              </a:rPr>
              <a:t>costi</a:t>
            </a:r>
            <a:r>
              <a:rPr lang="en-US" altLang="it-IT" sz="1700" b="1" i="1" dirty="0" smtClean="0">
                <a:solidFill>
                  <a:srgbClr val="4F81BD"/>
                </a:solidFill>
                <a:latin typeface="+mn-lt"/>
              </a:rPr>
              <a:t> </a:t>
            </a:r>
            <a:r>
              <a:rPr lang="en-US" altLang="it-IT" sz="1700" b="1" i="1" dirty="0" err="1" smtClean="0">
                <a:solidFill>
                  <a:srgbClr val="4F81BD"/>
                </a:solidFill>
                <a:latin typeface="+mn-lt"/>
              </a:rPr>
              <a:t>energetici</a:t>
            </a:r>
            <a:r>
              <a:rPr lang="en-US" altLang="it-IT" sz="1700" b="1" i="1" dirty="0" smtClean="0">
                <a:solidFill>
                  <a:srgbClr val="4F81BD"/>
                </a:solidFill>
                <a:latin typeface="+mn-lt"/>
              </a:rPr>
              <a:t> </a:t>
            </a:r>
            <a:r>
              <a:rPr lang="en-US" altLang="it-IT" sz="1700" b="1" i="1" dirty="0" err="1" smtClean="0">
                <a:solidFill>
                  <a:srgbClr val="4F81BD"/>
                </a:solidFill>
                <a:latin typeface="+mn-lt"/>
              </a:rPr>
              <a:t>dedicati</a:t>
            </a:r>
            <a:r>
              <a:rPr lang="en-US" altLang="it-IT" sz="1700" b="1" i="1" dirty="0" smtClean="0">
                <a:solidFill>
                  <a:srgbClr val="4F81BD"/>
                </a:solidFill>
                <a:latin typeface="+mn-lt"/>
              </a:rPr>
              <a:t> </a:t>
            </a:r>
            <a:r>
              <a:rPr lang="en-US" altLang="it-IT" sz="1700" b="1" i="1" dirty="0" err="1" smtClean="0">
                <a:solidFill>
                  <a:srgbClr val="4F81BD"/>
                </a:solidFill>
                <a:latin typeface="+mn-lt"/>
              </a:rPr>
              <a:t>alla</a:t>
            </a:r>
            <a:r>
              <a:rPr lang="en-US" altLang="it-IT" sz="1700" b="1" i="1" dirty="0" smtClean="0">
                <a:solidFill>
                  <a:srgbClr val="4F81BD"/>
                </a:solidFill>
                <a:latin typeface="+mn-lt"/>
              </a:rPr>
              <a:t> </a:t>
            </a:r>
            <a:r>
              <a:rPr lang="en-US" altLang="it-IT" sz="1700" b="1" i="1" dirty="0" err="1" smtClean="0">
                <a:solidFill>
                  <a:srgbClr val="4F81BD"/>
                </a:solidFill>
                <a:latin typeface="+mn-lt"/>
              </a:rPr>
              <a:t>fornitura</a:t>
            </a:r>
            <a:r>
              <a:rPr lang="en-US" altLang="it-IT" sz="1700" b="1" i="1" dirty="0" smtClean="0">
                <a:solidFill>
                  <a:srgbClr val="4F81BD"/>
                </a:solidFill>
                <a:latin typeface="+mn-lt"/>
              </a:rPr>
              <a:t> del </a:t>
            </a:r>
            <a:r>
              <a:rPr lang="en-US" altLang="it-IT" sz="1700" b="1" i="1" dirty="0" err="1" smtClean="0">
                <a:solidFill>
                  <a:srgbClr val="4F81BD"/>
                </a:solidFill>
                <a:latin typeface="+mn-lt"/>
              </a:rPr>
              <a:t>freddo</a:t>
            </a:r>
            <a:r>
              <a:rPr lang="en-US" altLang="it-IT" sz="1700" i="1" dirty="0" smtClean="0">
                <a:solidFill>
                  <a:srgbClr val="4F81BD"/>
                </a:solidFill>
                <a:latin typeface="+mn-lt"/>
              </a:rPr>
              <a:t> e la </a:t>
            </a:r>
            <a:r>
              <a:rPr lang="en-US" altLang="it-IT" sz="1700" b="1" i="1" dirty="0" err="1" smtClean="0">
                <a:solidFill>
                  <a:srgbClr val="4F81BD"/>
                </a:solidFill>
                <a:latin typeface="+mn-lt"/>
              </a:rPr>
              <a:t>sensibilità</a:t>
            </a:r>
            <a:r>
              <a:rPr lang="en-US" altLang="it-IT" sz="1700" b="1" i="1" dirty="0" smtClean="0">
                <a:solidFill>
                  <a:srgbClr val="4F81BD"/>
                </a:solidFill>
                <a:latin typeface="+mn-lt"/>
              </a:rPr>
              <a:t> </a:t>
            </a:r>
            <a:r>
              <a:rPr lang="en-US" altLang="it-IT" sz="1700" b="1" i="1" dirty="0" err="1" smtClean="0">
                <a:solidFill>
                  <a:srgbClr val="4F81BD"/>
                </a:solidFill>
                <a:latin typeface="+mn-lt"/>
              </a:rPr>
              <a:t>ambientale</a:t>
            </a:r>
            <a:endParaRPr lang="en-GB" altLang="it-IT" sz="1700" b="1" dirty="0" smtClean="0">
              <a:solidFill>
                <a:srgbClr val="4F81BD"/>
              </a:solidFill>
              <a:latin typeface="+mn-lt"/>
            </a:endParaRPr>
          </a:p>
        </p:txBody>
      </p:sp>
      <p:sp>
        <p:nvSpPr>
          <p:cNvPr id="9" name="Rettangolo 8"/>
          <p:cNvSpPr/>
          <p:nvPr/>
        </p:nvSpPr>
        <p:spPr bwMode="auto">
          <a:xfrm>
            <a:off x="2559584" y="1785698"/>
            <a:ext cx="1481138" cy="461665"/>
          </a:xfrm>
          <a:prstGeom prst="rect">
            <a:avLst/>
          </a:prstGeom>
        </p:spPr>
        <p:txBody>
          <a:bodyPr>
            <a:spAutoFit/>
          </a:bodyPr>
          <a:lstStyle/>
          <a:p>
            <a:pPr algn="ctr">
              <a:defRPr/>
            </a:pPr>
            <a:r>
              <a:rPr lang="en-GB" sz="1200" b="1" dirty="0" smtClean="0">
                <a:solidFill>
                  <a:srgbClr val="003A80"/>
                </a:solidFill>
              </a:rPr>
              <a:t>Peso </a:t>
            </a:r>
            <a:r>
              <a:rPr lang="en-GB" sz="1200" b="1" dirty="0" err="1" smtClean="0">
                <a:solidFill>
                  <a:srgbClr val="003A80"/>
                </a:solidFill>
              </a:rPr>
              <a:t>sul</a:t>
            </a:r>
            <a:r>
              <a:rPr lang="en-GB" sz="1200" b="1" dirty="0" smtClean="0">
                <a:solidFill>
                  <a:srgbClr val="003A80"/>
                </a:solidFill>
              </a:rPr>
              <a:t> </a:t>
            </a:r>
            <a:r>
              <a:rPr lang="en-GB" sz="1200" b="1" dirty="0" err="1" smtClean="0">
                <a:solidFill>
                  <a:srgbClr val="003A80"/>
                </a:solidFill>
              </a:rPr>
              <a:t>consumo</a:t>
            </a:r>
            <a:r>
              <a:rPr lang="en-GB" sz="1200" b="1" dirty="0" smtClean="0">
                <a:solidFill>
                  <a:srgbClr val="003A80"/>
                </a:solidFill>
              </a:rPr>
              <a:t> </a:t>
            </a:r>
            <a:r>
              <a:rPr lang="en-GB" sz="1200" b="1" dirty="0" err="1" smtClean="0">
                <a:solidFill>
                  <a:srgbClr val="003A80"/>
                </a:solidFill>
              </a:rPr>
              <a:t>energetico</a:t>
            </a:r>
            <a:endParaRPr lang="en-GB" sz="1200" b="1" dirty="0">
              <a:solidFill>
                <a:srgbClr val="003A80"/>
              </a:solidFill>
            </a:endParaRPr>
          </a:p>
        </p:txBody>
      </p:sp>
      <p:sp>
        <p:nvSpPr>
          <p:cNvPr id="10" name="Rettangolo 9"/>
          <p:cNvSpPr/>
          <p:nvPr/>
        </p:nvSpPr>
        <p:spPr bwMode="auto">
          <a:xfrm>
            <a:off x="3723060" y="1796119"/>
            <a:ext cx="1940014" cy="461665"/>
          </a:xfrm>
          <a:prstGeom prst="rect">
            <a:avLst/>
          </a:prstGeom>
        </p:spPr>
        <p:txBody>
          <a:bodyPr wrap="square">
            <a:spAutoFit/>
          </a:bodyPr>
          <a:lstStyle/>
          <a:p>
            <a:pPr algn="ctr">
              <a:defRPr/>
            </a:pPr>
            <a:r>
              <a:rPr lang="en-GB" sz="1200" b="1" dirty="0" smtClean="0">
                <a:solidFill>
                  <a:srgbClr val="003A80"/>
                </a:solidFill>
              </a:rPr>
              <a:t>Peso </a:t>
            </a:r>
            <a:r>
              <a:rPr lang="en-GB" sz="1200" b="1" dirty="0" err="1" smtClean="0">
                <a:solidFill>
                  <a:srgbClr val="003A80"/>
                </a:solidFill>
              </a:rPr>
              <a:t>sulla</a:t>
            </a:r>
            <a:r>
              <a:rPr lang="en-GB" sz="1200" b="1" dirty="0" smtClean="0">
                <a:solidFill>
                  <a:srgbClr val="003A80"/>
                </a:solidFill>
              </a:rPr>
              <a:t> </a:t>
            </a:r>
            <a:r>
              <a:rPr lang="en-GB" sz="1200" b="1" dirty="0" err="1" smtClean="0">
                <a:solidFill>
                  <a:srgbClr val="003A80"/>
                </a:solidFill>
              </a:rPr>
              <a:t>fornitura</a:t>
            </a:r>
            <a:r>
              <a:rPr lang="en-GB" sz="1200" b="1" dirty="0" smtClean="0">
                <a:solidFill>
                  <a:srgbClr val="003A80"/>
                </a:solidFill>
              </a:rPr>
              <a:t> del </a:t>
            </a:r>
            <a:r>
              <a:rPr lang="en-GB" sz="1200" b="1" dirty="0" err="1" smtClean="0">
                <a:solidFill>
                  <a:srgbClr val="003A80"/>
                </a:solidFill>
              </a:rPr>
              <a:t>freddo</a:t>
            </a:r>
            <a:endParaRPr lang="en-GB" sz="1200" b="1" dirty="0">
              <a:solidFill>
                <a:srgbClr val="003A80"/>
              </a:solidFill>
            </a:endParaRPr>
          </a:p>
        </p:txBody>
      </p:sp>
      <p:sp>
        <p:nvSpPr>
          <p:cNvPr id="12" name="Rettangolo 11"/>
          <p:cNvSpPr/>
          <p:nvPr/>
        </p:nvSpPr>
        <p:spPr bwMode="auto">
          <a:xfrm>
            <a:off x="5345412" y="1794614"/>
            <a:ext cx="1481138" cy="461665"/>
          </a:xfrm>
          <a:prstGeom prst="rect">
            <a:avLst/>
          </a:prstGeom>
        </p:spPr>
        <p:txBody>
          <a:bodyPr>
            <a:spAutoFit/>
          </a:bodyPr>
          <a:lstStyle/>
          <a:p>
            <a:pPr algn="ctr">
              <a:defRPr/>
            </a:pPr>
            <a:r>
              <a:rPr lang="en-GB" sz="1200" b="1" dirty="0" err="1" smtClean="0">
                <a:solidFill>
                  <a:srgbClr val="003A80"/>
                </a:solidFill>
              </a:rPr>
              <a:t>Sensibilità</a:t>
            </a:r>
            <a:r>
              <a:rPr lang="en-GB" sz="1200" b="1" dirty="0" smtClean="0">
                <a:solidFill>
                  <a:srgbClr val="003A80"/>
                </a:solidFill>
              </a:rPr>
              <a:t> </a:t>
            </a:r>
            <a:r>
              <a:rPr lang="en-GB" sz="1200" b="1" dirty="0" err="1" smtClean="0">
                <a:solidFill>
                  <a:srgbClr val="003A80"/>
                </a:solidFill>
              </a:rPr>
              <a:t>ambientale</a:t>
            </a:r>
            <a:endParaRPr lang="en-GB" sz="1200" b="1" dirty="0">
              <a:solidFill>
                <a:srgbClr val="003A80"/>
              </a:solidFill>
            </a:endParaRPr>
          </a:p>
        </p:txBody>
      </p:sp>
      <p:grpSp>
        <p:nvGrpSpPr>
          <p:cNvPr id="13" name="Gruppo 12"/>
          <p:cNvGrpSpPr/>
          <p:nvPr/>
        </p:nvGrpSpPr>
        <p:grpSpPr>
          <a:xfrm>
            <a:off x="0" y="2198158"/>
            <a:ext cx="6973917" cy="4006735"/>
            <a:chOff x="2643447" y="2302624"/>
            <a:chExt cx="6973917" cy="4006735"/>
          </a:xfrm>
        </p:grpSpPr>
        <p:pic>
          <p:nvPicPr>
            <p:cNvPr id="14" name="Immagine 2"/>
            <p:cNvPicPr>
              <a:picLocks noChangeAspect="1"/>
            </p:cNvPicPr>
            <p:nvPr/>
          </p:nvPicPr>
          <p:blipFill rotWithShape="1">
            <a:blip r:embed="rId4">
              <a:extLst>
                <a:ext uri="{28A0092B-C50C-407E-A947-70E740481C1C}">
                  <a14:useLocalDpi xmlns:a14="http://schemas.microsoft.com/office/drawing/2010/main" val="0"/>
                </a:ext>
              </a:extLst>
            </a:blip>
            <a:srcRect l="8669" t="8615" b="7701"/>
            <a:stretch/>
          </p:blipFill>
          <p:spPr bwMode="auto">
            <a:xfrm>
              <a:off x="2643447" y="2302624"/>
              <a:ext cx="6973917" cy="400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4447309" y="2527069"/>
              <a:ext cx="85621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447309" y="3349047"/>
              <a:ext cx="85621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4447308" y="4089860"/>
              <a:ext cx="85621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4346820" y="4819723"/>
              <a:ext cx="956699"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4541520" y="5652651"/>
              <a:ext cx="85621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ttangolo 21"/>
          <p:cNvSpPr/>
          <p:nvPr/>
        </p:nvSpPr>
        <p:spPr bwMode="auto">
          <a:xfrm>
            <a:off x="1491397" y="2331548"/>
            <a:ext cx="1481138" cy="523220"/>
          </a:xfrm>
          <a:prstGeom prst="rect">
            <a:avLst/>
          </a:prstGeom>
        </p:spPr>
        <p:txBody>
          <a:bodyPr>
            <a:spAutoFit/>
          </a:bodyPr>
          <a:lstStyle/>
          <a:p>
            <a:pPr algn="ctr">
              <a:defRPr/>
            </a:pPr>
            <a:r>
              <a:rPr lang="en-GB" sz="1400" b="1" dirty="0" err="1">
                <a:solidFill>
                  <a:srgbClr val="003A80"/>
                </a:solidFill>
                <a:latin typeface="+mj-lt"/>
              </a:rPr>
              <a:t>I</a:t>
            </a:r>
            <a:r>
              <a:rPr lang="en-GB" sz="1400" b="1" dirty="0" err="1" smtClean="0">
                <a:solidFill>
                  <a:srgbClr val="003A80"/>
                </a:solidFill>
                <a:latin typeface="+mj-lt"/>
              </a:rPr>
              <a:t>ndustria</a:t>
            </a:r>
            <a:r>
              <a:rPr lang="en-GB" sz="1400" b="1" dirty="0" smtClean="0">
                <a:solidFill>
                  <a:srgbClr val="003A80"/>
                </a:solidFill>
                <a:latin typeface="+mj-lt"/>
              </a:rPr>
              <a:t> </a:t>
            </a:r>
            <a:r>
              <a:rPr lang="en-GB" sz="1400" b="1" dirty="0" err="1" smtClean="0">
                <a:solidFill>
                  <a:srgbClr val="003A80"/>
                </a:solidFill>
                <a:latin typeface="+mj-lt"/>
              </a:rPr>
              <a:t>Alimentare</a:t>
            </a:r>
            <a:endParaRPr lang="en-GB" sz="1400" b="1" dirty="0">
              <a:solidFill>
                <a:srgbClr val="003A80"/>
              </a:solidFill>
              <a:latin typeface="+mj-lt"/>
            </a:endParaRPr>
          </a:p>
        </p:txBody>
      </p:sp>
      <p:sp>
        <p:nvSpPr>
          <p:cNvPr id="23" name="Rettangolo 22"/>
          <p:cNvSpPr/>
          <p:nvPr/>
        </p:nvSpPr>
        <p:spPr bwMode="auto">
          <a:xfrm>
            <a:off x="1667610" y="3106939"/>
            <a:ext cx="1128712" cy="523220"/>
          </a:xfrm>
          <a:prstGeom prst="rect">
            <a:avLst/>
          </a:prstGeom>
        </p:spPr>
        <p:txBody>
          <a:bodyPr>
            <a:spAutoFit/>
          </a:bodyPr>
          <a:lstStyle/>
          <a:p>
            <a:pPr algn="ctr">
              <a:defRPr/>
            </a:pPr>
            <a:r>
              <a:rPr lang="en-GB" sz="1400" b="1" dirty="0" err="1" smtClean="0">
                <a:solidFill>
                  <a:srgbClr val="003A80"/>
                </a:solidFill>
                <a:latin typeface="+mj-lt"/>
              </a:rPr>
              <a:t>Industria</a:t>
            </a:r>
            <a:r>
              <a:rPr lang="en-GB" sz="1400" b="1" dirty="0" smtClean="0">
                <a:solidFill>
                  <a:srgbClr val="003A80"/>
                </a:solidFill>
                <a:latin typeface="+mj-lt"/>
              </a:rPr>
              <a:t> </a:t>
            </a:r>
            <a:r>
              <a:rPr lang="en-GB" sz="1400" b="1" dirty="0" err="1" smtClean="0">
                <a:solidFill>
                  <a:srgbClr val="003A80"/>
                </a:solidFill>
                <a:latin typeface="+mj-lt"/>
              </a:rPr>
              <a:t>Chimica</a:t>
            </a:r>
            <a:endParaRPr lang="en-GB" sz="1400" b="1" dirty="0">
              <a:solidFill>
                <a:srgbClr val="003A80"/>
              </a:solidFill>
              <a:latin typeface="+mj-lt"/>
            </a:endParaRPr>
          </a:p>
        </p:txBody>
      </p:sp>
      <p:sp>
        <p:nvSpPr>
          <p:cNvPr id="24" name="Rettangolo 23"/>
          <p:cNvSpPr/>
          <p:nvPr/>
        </p:nvSpPr>
        <p:spPr bwMode="auto">
          <a:xfrm>
            <a:off x="1573947" y="3927760"/>
            <a:ext cx="1316038" cy="523220"/>
          </a:xfrm>
          <a:prstGeom prst="rect">
            <a:avLst/>
          </a:prstGeom>
        </p:spPr>
        <p:txBody>
          <a:bodyPr>
            <a:spAutoFit/>
          </a:bodyPr>
          <a:lstStyle/>
          <a:p>
            <a:pPr algn="ctr">
              <a:defRPr/>
            </a:pPr>
            <a:r>
              <a:rPr lang="en-GB" sz="1400" b="1" dirty="0" err="1" smtClean="0">
                <a:solidFill>
                  <a:srgbClr val="003A80"/>
                </a:solidFill>
                <a:latin typeface="+mj-lt"/>
              </a:rPr>
              <a:t>Vendita</a:t>
            </a:r>
            <a:r>
              <a:rPr lang="en-GB" sz="1400" b="1" dirty="0" smtClean="0">
                <a:solidFill>
                  <a:srgbClr val="003A80"/>
                </a:solidFill>
                <a:latin typeface="+mj-lt"/>
              </a:rPr>
              <a:t> al </a:t>
            </a:r>
            <a:r>
              <a:rPr lang="en-GB" sz="1400" b="1" dirty="0" err="1" smtClean="0">
                <a:solidFill>
                  <a:srgbClr val="003A80"/>
                </a:solidFill>
                <a:latin typeface="+mj-lt"/>
              </a:rPr>
              <a:t>Dettaglio</a:t>
            </a:r>
            <a:endParaRPr lang="en-GB" sz="1400" b="1" dirty="0">
              <a:solidFill>
                <a:srgbClr val="003A80"/>
              </a:solidFill>
              <a:latin typeface="+mj-lt"/>
            </a:endParaRPr>
          </a:p>
        </p:txBody>
      </p:sp>
      <p:sp>
        <p:nvSpPr>
          <p:cNvPr id="25" name="Rettangolo 24"/>
          <p:cNvSpPr/>
          <p:nvPr/>
        </p:nvSpPr>
        <p:spPr bwMode="auto">
          <a:xfrm>
            <a:off x="1467584" y="5504520"/>
            <a:ext cx="1528762" cy="523220"/>
          </a:xfrm>
          <a:prstGeom prst="rect">
            <a:avLst/>
          </a:prstGeom>
        </p:spPr>
        <p:txBody>
          <a:bodyPr>
            <a:spAutoFit/>
          </a:bodyPr>
          <a:lstStyle/>
          <a:p>
            <a:pPr algn="ctr">
              <a:defRPr/>
            </a:pPr>
            <a:r>
              <a:rPr lang="en-GB" sz="1400" b="1" dirty="0" err="1" smtClean="0">
                <a:solidFill>
                  <a:srgbClr val="003A80"/>
                </a:solidFill>
                <a:latin typeface="+mj-lt"/>
              </a:rPr>
              <a:t>Industria</a:t>
            </a:r>
            <a:r>
              <a:rPr lang="en-GB" sz="1400" b="1" dirty="0" smtClean="0">
                <a:solidFill>
                  <a:srgbClr val="003A80"/>
                </a:solidFill>
                <a:latin typeface="+mj-lt"/>
              </a:rPr>
              <a:t> </a:t>
            </a:r>
            <a:r>
              <a:rPr lang="en-GB" sz="1400" b="1" dirty="0" err="1" smtClean="0">
                <a:solidFill>
                  <a:srgbClr val="003A80"/>
                </a:solidFill>
                <a:latin typeface="+mj-lt"/>
              </a:rPr>
              <a:t>Farmaceutica</a:t>
            </a:r>
            <a:endParaRPr lang="en-GB" sz="1400" b="1" dirty="0">
              <a:solidFill>
                <a:srgbClr val="003A80"/>
              </a:solidFill>
              <a:latin typeface="+mj-lt"/>
            </a:endParaRPr>
          </a:p>
        </p:txBody>
      </p:sp>
      <p:sp>
        <p:nvSpPr>
          <p:cNvPr id="26" name="Rettangolo 25"/>
          <p:cNvSpPr/>
          <p:nvPr/>
        </p:nvSpPr>
        <p:spPr bwMode="auto">
          <a:xfrm>
            <a:off x="1604109" y="4669778"/>
            <a:ext cx="1255713" cy="523220"/>
          </a:xfrm>
          <a:prstGeom prst="rect">
            <a:avLst/>
          </a:prstGeom>
        </p:spPr>
        <p:txBody>
          <a:bodyPr>
            <a:spAutoFit/>
          </a:bodyPr>
          <a:lstStyle/>
          <a:p>
            <a:pPr algn="ctr">
              <a:defRPr/>
            </a:pPr>
            <a:r>
              <a:rPr lang="en-GB" sz="1400" b="1" dirty="0" err="1" smtClean="0">
                <a:solidFill>
                  <a:srgbClr val="003A80"/>
                </a:solidFill>
                <a:latin typeface="+mj-lt"/>
              </a:rPr>
              <a:t>Trasporti</a:t>
            </a:r>
            <a:r>
              <a:rPr lang="en-GB" sz="1400" b="1" dirty="0" smtClean="0">
                <a:solidFill>
                  <a:srgbClr val="003A80"/>
                </a:solidFill>
                <a:latin typeface="+mj-lt"/>
              </a:rPr>
              <a:t> </a:t>
            </a:r>
            <a:r>
              <a:rPr lang="en-GB" sz="1400" b="1" dirty="0" err="1" smtClean="0">
                <a:solidFill>
                  <a:srgbClr val="003A80"/>
                </a:solidFill>
                <a:latin typeface="+mj-lt"/>
              </a:rPr>
              <a:t>Refrigerati</a:t>
            </a:r>
            <a:endParaRPr lang="en-GB" sz="1400" b="1" dirty="0">
              <a:solidFill>
                <a:srgbClr val="003A80"/>
              </a:solidFill>
              <a:latin typeface="+mj-lt"/>
            </a:endParaRPr>
          </a:p>
        </p:txBody>
      </p:sp>
      <p:sp>
        <p:nvSpPr>
          <p:cNvPr id="27" name="CasellaDiTesto 26"/>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IL MERCATO</a:t>
            </a:r>
            <a:endParaRPr lang="it-IT" sz="2800" b="1" dirty="0">
              <a:solidFill>
                <a:schemeClr val="bg1"/>
              </a:solidFill>
            </a:endParaRPr>
          </a:p>
        </p:txBody>
      </p:sp>
      <p:pic>
        <p:nvPicPr>
          <p:cNvPr id="21"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0526" y="3139282"/>
            <a:ext cx="1344655" cy="116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magin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8155" y="4228426"/>
            <a:ext cx="753047" cy="63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magin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9429" y="2625357"/>
            <a:ext cx="1196213" cy="6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8072" y="4980672"/>
            <a:ext cx="848604" cy="74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magin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97122" y="4364518"/>
            <a:ext cx="1359165" cy="1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magin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43035" y="5729976"/>
            <a:ext cx="1192607" cy="83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magine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440943" y="5980447"/>
            <a:ext cx="1715344" cy="50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204977" y="3451304"/>
            <a:ext cx="723482" cy="87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magine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095846" y="2604484"/>
            <a:ext cx="941744" cy="8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magine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281393" y="6070696"/>
            <a:ext cx="1069866" cy="42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magine 2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146315" y="2639244"/>
            <a:ext cx="1794317" cy="49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https://upload.wikimedia.org/wikipedia/it/b/b2/Ferrero_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87351" y="2125650"/>
            <a:ext cx="2573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5"/>
          <p:cNvSpPr txBox="1">
            <a:spLocks noChangeArrowheads="1"/>
          </p:cNvSpPr>
          <p:nvPr/>
        </p:nvSpPr>
        <p:spPr bwMode="auto">
          <a:xfrm>
            <a:off x="8189993" y="1856169"/>
            <a:ext cx="3706960"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it-IT" altLang="it-IT" sz="1600" dirty="0" smtClean="0">
                <a:solidFill>
                  <a:srgbClr val="002060"/>
                </a:solidFill>
                <a:latin typeface="+mn-lt"/>
              </a:rPr>
              <a:t>Il mercato sta già chiedendo Turboalgor…</a:t>
            </a:r>
            <a:endParaRPr lang="it-IT" altLang="it-IT" sz="1600" dirty="0">
              <a:solidFill>
                <a:srgbClr val="002060"/>
              </a:solidFill>
              <a:latin typeface="+mn-lt"/>
            </a:endParaRPr>
          </a:p>
        </p:txBody>
      </p:sp>
    </p:spTree>
    <p:extLst>
      <p:ext uri="{BB962C8B-B14F-4D97-AF65-F5344CB8AC3E}">
        <p14:creationId xmlns:p14="http://schemas.microsoft.com/office/powerpoint/2010/main" val="37325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668141" y="1793016"/>
            <a:ext cx="1285903" cy="1285903"/>
          </a:xfrm>
          <a:prstGeom prst="rect">
            <a:avLst/>
          </a:prstGeom>
        </p:spPr>
      </p:pic>
      <p:pic>
        <p:nvPicPr>
          <p:cNvPr id="3" name="Immagine 2"/>
          <p:cNvPicPr>
            <a:picLocks noChangeAspect="1"/>
          </p:cNvPicPr>
          <p:nvPr/>
        </p:nvPicPr>
        <p:blipFill>
          <a:blip r:embed="rId3"/>
          <a:stretch>
            <a:fillRect/>
          </a:stretch>
        </p:blipFill>
        <p:spPr>
          <a:xfrm>
            <a:off x="2240174" y="5174781"/>
            <a:ext cx="1403240" cy="1403240"/>
          </a:xfrm>
          <a:prstGeom prst="rect">
            <a:avLst/>
          </a:prstGeom>
        </p:spPr>
      </p:pic>
      <p:sp>
        <p:nvSpPr>
          <p:cNvPr id="7" name="Segnaposto numero diapositiva 8"/>
          <p:cNvSpPr>
            <a:spLocks noGrp="1"/>
          </p:cNvSpPr>
          <p:nvPr>
            <p:ph type="sldNum" sz="quarter" idx="4294967295"/>
          </p:nvPr>
        </p:nvSpPr>
        <p:spPr>
          <a:xfrm>
            <a:off x="8602420" y="6549108"/>
            <a:ext cx="2743200" cy="365125"/>
          </a:xfrm>
          <a:prstGeom prst="rect">
            <a:avLst/>
          </a:prstGeom>
        </p:spPr>
        <p:txBody>
          <a:bodyPr/>
          <a:lstStyle/>
          <a:p>
            <a:pPr algn="r"/>
            <a:r>
              <a:rPr lang="it-IT" sz="1400" dirty="0" smtClean="0">
                <a:solidFill>
                  <a:schemeClr val="bg1"/>
                </a:solidFill>
              </a:rPr>
              <a:t>12</a:t>
            </a:r>
            <a:endParaRPr lang="it-IT" sz="1400" dirty="0">
              <a:solidFill>
                <a:schemeClr val="bg1"/>
              </a:solidFill>
            </a:endParaRPr>
          </a:p>
        </p:txBody>
      </p:sp>
      <p:pic>
        <p:nvPicPr>
          <p:cNvPr id="23" name="Immagin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89376"/>
            <a:ext cx="5807211" cy="279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9" name="Titolo 1"/>
          <p:cNvSpPr>
            <a:spLocks noGrp="1"/>
          </p:cNvSpPr>
          <p:nvPr>
            <p:ph type="title"/>
          </p:nvPr>
        </p:nvSpPr>
        <p:spPr>
          <a:xfrm>
            <a:off x="-18321" y="2162708"/>
            <a:ext cx="5845403" cy="1211985"/>
          </a:xfrm>
        </p:spPr>
        <p:txBody>
          <a:bodyPr anchor="t">
            <a:normAutofit/>
          </a:bodyPr>
          <a:lstStyle/>
          <a:p>
            <a:pPr algn="ctr" eaLnBrk="1" hangingPunct="1"/>
            <a:r>
              <a:rPr lang="it-IT" altLang="it-IT" sz="1400" dirty="0" smtClean="0">
                <a:solidFill>
                  <a:srgbClr val="003A80"/>
                </a:solidFill>
                <a:latin typeface="+mn-lt"/>
              </a:rPr>
              <a:t>Secondo le nostre stime, il numero di impianti di refrigerazione in Europa supera le </a:t>
            </a:r>
            <a:r>
              <a:rPr lang="it-IT" altLang="it-IT" sz="1400" b="1" dirty="0" smtClean="0">
                <a:solidFill>
                  <a:srgbClr val="003A80"/>
                </a:solidFill>
                <a:latin typeface="+mn-lt"/>
              </a:rPr>
              <a:t>700.000 unità</a:t>
            </a:r>
            <a:r>
              <a:rPr lang="it-IT" altLang="it-IT" sz="1400" dirty="0" smtClean="0">
                <a:solidFill>
                  <a:srgbClr val="003A80"/>
                </a:solidFill>
                <a:latin typeface="+mn-lt"/>
              </a:rPr>
              <a:t>.</a:t>
            </a:r>
            <a:br>
              <a:rPr lang="it-IT" altLang="it-IT" sz="1400" dirty="0" smtClean="0">
                <a:solidFill>
                  <a:srgbClr val="003A80"/>
                </a:solidFill>
                <a:latin typeface="+mn-lt"/>
              </a:rPr>
            </a:br>
            <a:r>
              <a:rPr lang="it-IT" altLang="it-IT" sz="1400" dirty="0" smtClean="0">
                <a:solidFill>
                  <a:srgbClr val="003A80"/>
                </a:solidFill>
                <a:latin typeface="+mn-lt"/>
              </a:rPr>
              <a:t>Il nostro target di mercato si attesta sulle </a:t>
            </a:r>
            <a:r>
              <a:rPr lang="it-IT" altLang="it-IT" sz="1400" b="1" dirty="0" smtClean="0">
                <a:solidFill>
                  <a:srgbClr val="003A80"/>
                </a:solidFill>
                <a:latin typeface="+mn-lt"/>
              </a:rPr>
              <a:t>90.000</a:t>
            </a:r>
            <a:r>
              <a:rPr lang="it-IT" altLang="it-IT" sz="1400" dirty="0" smtClean="0">
                <a:solidFill>
                  <a:srgbClr val="003A80"/>
                </a:solidFill>
                <a:latin typeface="+mn-lt"/>
              </a:rPr>
              <a:t> unità, suddivise all’interno dei paesi europei nel seguente modo:</a:t>
            </a:r>
          </a:p>
        </p:txBody>
      </p:sp>
      <p:sp>
        <p:nvSpPr>
          <p:cNvPr id="10" name="CasellaDiTesto 9"/>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IMPIANTI DI REFRIGERAZIONE</a:t>
            </a:r>
            <a:endParaRPr lang="it-IT" sz="2800" b="1" dirty="0">
              <a:solidFill>
                <a:schemeClr val="bg1"/>
              </a:solidFill>
            </a:endParaRPr>
          </a:p>
        </p:txBody>
      </p:sp>
      <p:sp>
        <p:nvSpPr>
          <p:cNvPr id="8" name="Rettangolo 7"/>
          <p:cNvSpPr/>
          <p:nvPr/>
        </p:nvSpPr>
        <p:spPr>
          <a:xfrm>
            <a:off x="6456976" y="6339546"/>
            <a:ext cx="5657824" cy="276999"/>
          </a:xfrm>
          <a:prstGeom prst="rect">
            <a:avLst/>
          </a:prstGeom>
        </p:spPr>
        <p:txBody>
          <a:bodyPr wrap="square">
            <a:spAutoFit/>
          </a:bodyPr>
          <a:lstStyle/>
          <a:p>
            <a:pPr>
              <a:defRPr/>
            </a:pPr>
            <a:r>
              <a:rPr lang="en-GB" sz="1200" dirty="0">
                <a:solidFill>
                  <a:schemeClr val="tx1">
                    <a:lumMod val="65000"/>
                    <a:lumOff val="35000"/>
                  </a:schemeClr>
                </a:solidFill>
              </a:rPr>
              <a:t>* </a:t>
            </a:r>
            <a:r>
              <a:rPr lang="en-GB" sz="1200" dirty="0" err="1" smtClean="0">
                <a:solidFill>
                  <a:schemeClr val="tx1">
                    <a:lumMod val="65000"/>
                    <a:lumOff val="35000"/>
                  </a:schemeClr>
                </a:solidFill>
              </a:rPr>
              <a:t>Impianti</a:t>
            </a:r>
            <a:r>
              <a:rPr lang="en-GB" sz="1200" dirty="0" smtClean="0">
                <a:solidFill>
                  <a:schemeClr val="tx1">
                    <a:lumMod val="65000"/>
                    <a:lumOff val="35000"/>
                  </a:schemeClr>
                </a:solidFill>
              </a:rPr>
              <a:t> di </a:t>
            </a:r>
            <a:r>
              <a:rPr lang="en-GB" sz="1200" dirty="0" err="1" smtClean="0">
                <a:solidFill>
                  <a:schemeClr val="tx1">
                    <a:lumMod val="65000"/>
                    <a:lumOff val="35000"/>
                  </a:schemeClr>
                </a:solidFill>
              </a:rPr>
              <a:t>potenza</a:t>
            </a:r>
            <a:r>
              <a:rPr lang="en-GB" sz="1200" dirty="0" smtClean="0">
                <a:solidFill>
                  <a:schemeClr val="tx1">
                    <a:lumMod val="65000"/>
                    <a:lumOff val="35000"/>
                  </a:schemeClr>
                </a:solidFill>
              </a:rPr>
              <a:t> </a:t>
            </a:r>
            <a:r>
              <a:rPr lang="en-GB" sz="1200" dirty="0" err="1" smtClean="0">
                <a:solidFill>
                  <a:schemeClr val="tx1">
                    <a:lumMod val="65000"/>
                    <a:lumOff val="35000"/>
                  </a:schemeClr>
                </a:solidFill>
              </a:rPr>
              <a:t>installata</a:t>
            </a:r>
            <a:r>
              <a:rPr lang="en-GB" sz="1200" dirty="0" smtClean="0">
                <a:solidFill>
                  <a:schemeClr val="tx1">
                    <a:lumMod val="65000"/>
                    <a:lumOff val="35000"/>
                  </a:schemeClr>
                </a:solidFill>
              </a:rPr>
              <a:t> al di </a:t>
            </a:r>
            <a:r>
              <a:rPr lang="en-GB" sz="1200" dirty="0" err="1" smtClean="0">
                <a:solidFill>
                  <a:schemeClr val="tx1">
                    <a:lumMod val="65000"/>
                    <a:lumOff val="35000"/>
                  </a:schemeClr>
                </a:solidFill>
              </a:rPr>
              <a:t>sopra</a:t>
            </a:r>
            <a:r>
              <a:rPr lang="en-GB" sz="1200" dirty="0" smtClean="0">
                <a:solidFill>
                  <a:schemeClr val="tx1">
                    <a:lumMod val="65000"/>
                    <a:lumOff val="35000"/>
                  </a:schemeClr>
                </a:solidFill>
              </a:rPr>
              <a:t> </a:t>
            </a:r>
            <a:r>
              <a:rPr lang="en-GB" sz="1200" dirty="0" err="1" smtClean="0">
                <a:solidFill>
                  <a:schemeClr val="tx1">
                    <a:lumMod val="65000"/>
                    <a:lumOff val="35000"/>
                  </a:schemeClr>
                </a:solidFill>
              </a:rPr>
              <a:t>dei</a:t>
            </a:r>
            <a:r>
              <a:rPr lang="en-GB" sz="1200" dirty="0" smtClean="0">
                <a:solidFill>
                  <a:schemeClr val="tx1">
                    <a:lumMod val="65000"/>
                    <a:lumOff val="35000"/>
                  </a:schemeClr>
                </a:solidFill>
              </a:rPr>
              <a:t> 15 kW</a:t>
            </a:r>
            <a:endParaRPr lang="en-GB" sz="1200" dirty="0">
              <a:solidFill>
                <a:schemeClr val="tx1">
                  <a:lumMod val="65000"/>
                  <a:lumOff val="35000"/>
                </a:schemeClr>
              </a:solidFill>
            </a:endParaRPr>
          </a:p>
        </p:txBody>
      </p:sp>
      <p:sp>
        <p:nvSpPr>
          <p:cNvPr id="11" name="CasellaDiTesto 54"/>
          <p:cNvSpPr txBox="1">
            <a:spLocks noChangeArrowheads="1"/>
          </p:cNvSpPr>
          <p:nvPr/>
        </p:nvSpPr>
        <p:spPr bwMode="auto">
          <a:xfrm>
            <a:off x="6456976" y="5528085"/>
            <a:ext cx="1432048" cy="461665"/>
          </a:xfrm>
          <a:prstGeom prst="rect">
            <a:avLst/>
          </a:prstGeom>
          <a:noFill/>
          <a:ln w="9525">
            <a:solidFill>
              <a:srgbClr val="FE9E5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1200" dirty="0" err="1" smtClean="0">
                <a:solidFill>
                  <a:srgbClr val="00B0F0"/>
                </a:solidFill>
                <a:latin typeface="+mn-lt"/>
              </a:rPr>
              <a:t>Tutti</a:t>
            </a:r>
            <a:r>
              <a:rPr lang="en-GB" altLang="it-IT" sz="1200" dirty="0" smtClean="0">
                <a:solidFill>
                  <a:srgbClr val="00B0F0"/>
                </a:solidFill>
                <a:latin typeface="+mn-lt"/>
              </a:rPr>
              <a:t> </a:t>
            </a:r>
            <a:r>
              <a:rPr lang="en-GB" altLang="it-IT" sz="1200" dirty="0" err="1" smtClean="0">
                <a:solidFill>
                  <a:srgbClr val="00B0F0"/>
                </a:solidFill>
                <a:latin typeface="+mn-lt"/>
              </a:rPr>
              <a:t>gli</a:t>
            </a:r>
            <a:r>
              <a:rPr lang="en-GB" altLang="it-IT" sz="1200" dirty="0" smtClean="0">
                <a:solidFill>
                  <a:srgbClr val="00B0F0"/>
                </a:solidFill>
                <a:latin typeface="+mn-lt"/>
              </a:rPr>
              <a:t> </a:t>
            </a:r>
            <a:r>
              <a:rPr lang="en-GB" altLang="it-IT" sz="1200" dirty="0" err="1" smtClean="0">
                <a:solidFill>
                  <a:srgbClr val="00B0F0"/>
                </a:solidFill>
                <a:latin typeface="+mn-lt"/>
              </a:rPr>
              <a:t>impianti</a:t>
            </a:r>
            <a:r>
              <a:rPr lang="en-GB" altLang="it-IT" sz="1200" dirty="0" smtClean="0">
                <a:solidFill>
                  <a:srgbClr val="00B0F0"/>
                </a:solidFill>
                <a:latin typeface="+mn-lt"/>
              </a:rPr>
              <a:t> di </a:t>
            </a:r>
          </a:p>
          <a:p>
            <a:pPr algn="ctr" eaLnBrk="1" hangingPunct="1">
              <a:spcBef>
                <a:spcPct val="0"/>
              </a:spcBef>
              <a:buFontTx/>
              <a:buNone/>
            </a:pPr>
            <a:r>
              <a:rPr lang="en-GB" altLang="it-IT" sz="1200" dirty="0" err="1" smtClean="0">
                <a:solidFill>
                  <a:srgbClr val="00B0F0"/>
                </a:solidFill>
                <a:latin typeface="+mn-lt"/>
              </a:rPr>
              <a:t>ogni</a:t>
            </a:r>
            <a:r>
              <a:rPr lang="en-GB" altLang="it-IT" sz="1200" dirty="0" smtClean="0">
                <a:solidFill>
                  <a:srgbClr val="00B0F0"/>
                </a:solidFill>
                <a:latin typeface="+mn-lt"/>
              </a:rPr>
              <a:t> </a:t>
            </a:r>
            <a:r>
              <a:rPr lang="en-GB" altLang="it-IT" sz="1200" dirty="0" err="1" smtClean="0">
                <a:solidFill>
                  <a:srgbClr val="00B0F0"/>
                </a:solidFill>
                <a:latin typeface="+mn-lt"/>
              </a:rPr>
              <a:t>dimensione</a:t>
            </a:r>
            <a:endParaRPr lang="en-GB" altLang="it-IT" sz="1200" dirty="0">
              <a:solidFill>
                <a:srgbClr val="00B0F0"/>
              </a:solidFill>
              <a:latin typeface="+mn-lt"/>
            </a:endParaRPr>
          </a:p>
        </p:txBody>
      </p:sp>
      <p:sp>
        <p:nvSpPr>
          <p:cNvPr id="12" name="CasellaDiTesto 55"/>
          <p:cNvSpPr txBox="1">
            <a:spLocks noChangeArrowheads="1"/>
          </p:cNvSpPr>
          <p:nvPr/>
        </p:nvSpPr>
        <p:spPr bwMode="auto">
          <a:xfrm>
            <a:off x="8271494" y="5523117"/>
            <a:ext cx="1161012" cy="830997"/>
          </a:xfrm>
          <a:prstGeom prst="rect">
            <a:avLst/>
          </a:prstGeom>
          <a:noFill/>
          <a:ln w="9525">
            <a:solidFill>
              <a:srgbClr val="FE9E5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1200" dirty="0" smtClean="0">
                <a:solidFill>
                  <a:srgbClr val="00B0F0"/>
                </a:solidFill>
                <a:latin typeface="+mn-lt"/>
              </a:rPr>
              <a:t>Solo </a:t>
            </a:r>
            <a:r>
              <a:rPr lang="en-GB" altLang="it-IT" sz="1200" dirty="0" err="1" smtClean="0">
                <a:solidFill>
                  <a:srgbClr val="00B0F0"/>
                </a:solidFill>
                <a:latin typeface="+mn-lt"/>
              </a:rPr>
              <a:t>impianti</a:t>
            </a:r>
            <a:r>
              <a:rPr lang="en-GB" altLang="it-IT" sz="1200" dirty="0" smtClean="0">
                <a:solidFill>
                  <a:srgbClr val="00B0F0"/>
                </a:solidFill>
                <a:latin typeface="+mn-lt"/>
              </a:rPr>
              <a:t> di </a:t>
            </a:r>
            <a:r>
              <a:rPr lang="en-GB" altLang="it-IT" sz="1200" dirty="0" err="1" smtClean="0">
                <a:solidFill>
                  <a:srgbClr val="00B0F0"/>
                </a:solidFill>
                <a:latin typeface="+mn-lt"/>
              </a:rPr>
              <a:t>dimensioni</a:t>
            </a:r>
            <a:r>
              <a:rPr lang="en-GB" altLang="it-IT" sz="1200" dirty="0" smtClean="0">
                <a:solidFill>
                  <a:srgbClr val="00B0F0"/>
                </a:solidFill>
                <a:latin typeface="+mn-lt"/>
              </a:rPr>
              <a:t> </a:t>
            </a:r>
            <a:r>
              <a:rPr lang="en-GB" altLang="it-IT" sz="1200" dirty="0" err="1" smtClean="0">
                <a:solidFill>
                  <a:srgbClr val="00B0F0"/>
                </a:solidFill>
                <a:latin typeface="+mn-lt"/>
              </a:rPr>
              <a:t>maggiori</a:t>
            </a:r>
            <a:r>
              <a:rPr lang="en-GB" altLang="it-IT" sz="1200" dirty="0" smtClean="0">
                <a:solidFill>
                  <a:srgbClr val="00B0F0"/>
                </a:solidFill>
                <a:latin typeface="+mn-lt"/>
              </a:rPr>
              <a:t> di 15 kW</a:t>
            </a:r>
            <a:endParaRPr lang="en-GB" altLang="it-IT" sz="1200" dirty="0">
              <a:solidFill>
                <a:srgbClr val="00B0F0"/>
              </a:solidFill>
              <a:latin typeface="+mn-lt"/>
            </a:endParaRPr>
          </a:p>
        </p:txBody>
      </p:sp>
      <p:sp>
        <p:nvSpPr>
          <p:cNvPr id="13" name="CasellaDiTesto 56"/>
          <p:cNvSpPr txBox="1">
            <a:spLocks noChangeArrowheads="1"/>
          </p:cNvSpPr>
          <p:nvPr/>
        </p:nvSpPr>
        <p:spPr bwMode="auto">
          <a:xfrm>
            <a:off x="9478232" y="5528085"/>
            <a:ext cx="1270165" cy="461665"/>
          </a:xfrm>
          <a:prstGeom prst="rect">
            <a:avLst/>
          </a:prstGeom>
          <a:noFill/>
          <a:ln w="9525">
            <a:solidFill>
              <a:srgbClr val="FE9E5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1200" dirty="0" smtClean="0">
                <a:solidFill>
                  <a:srgbClr val="00B0F0"/>
                </a:solidFill>
                <a:latin typeface="+mn-lt"/>
              </a:rPr>
              <a:t>Solo </a:t>
            </a:r>
            <a:r>
              <a:rPr lang="en-GB" altLang="it-IT" sz="1200" dirty="0" err="1" smtClean="0">
                <a:solidFill>
                  <a:srgbClr val="00B0F0"/>
                </a:solidFill>
                <a:latin typeface="+mn-lt"/>
              </a:rPr>
              <a:t>impianti</a:t>
            </a:r>
            <a:r>
              <a:rPr lang="en-GB" altLang="it-IT" sz="1200" dirty="0" smtClean="0">
                <a:solidFill>
                  <a:srgbClr val="00B0F0"/>
                </a:solidFill>
                <a:latin typeface="+mn-lt"/>
              </a:rPr>
              <a:t> </a:t>
            </a:r>
            <a:r>
              <a:rPr lang="en-GB" altLang="it-IT" sz="1200" dirty="0" err="1" smtClean="0">
                <a:solidFill>
                  <a:srgbClr val="00B0F0"/>
                </a:solidFill>
                <a:latin typeface="+mn-lt"/>
              </a:rPr>
              <a:t>che</a:t>
            </a:r>
            <a:r>
              <a:rPr lang="en-GB" altLang="it-IT" sz="1200" dirty="0" smtClean="0">
                <a:solidFill>
                  <a:srgbClr val="00B0F0"/>
                </a:solidFill>
                <a:latin typeface="+mn-lt"/>
              </a:rPr>
              <a:t> </a:t>
            </a:r>
          </a:p>
          <a:p>
            <a:pPr algn="ctr" eaLnBrk="1" hangingPunct="1">
              <a:spcBef>
                <a:spcPct val="0"/>
              </a:spcBef>
              <a:buFontTx/>
              <a:buNone/>
            </a:pPr>
            <a:r>
              <a:rPr lang="en-GB" altLang="it-IT" sz="1200" dirty="0" err="1" smtClean="0">
                <a:solidFill>
                  <a:srgbClr val="00B0F0"/>
                </a:solidFill>
                <a:latin typeface="+mn-lt"/>
              </a:rPr>
              <a:t>utilizzano</a:t>
            </a:r>
            <a:r>
              <a:rPr lang="en-GB" altLang="it-IT" sz="1200" dirty="0" smtClean="0">
                <a:solidFill>
                  <a:srgbClr val="00B0F0"/>
                </a:solidFill>
                <a:latin typeface="+mn-lt"/>
              </a:rPr>
              <a:t> </a:t>
            </a:r>
            <a:r>
              <a:rPr lang="en-GB" altLang="it-IT" sz="1200" dirty="0" err="1" smtClean="0">
                <a:solidFill>
                  <a:srgbClr val="00B0F0"/>
                </a:solidFill>
                <a:latin typeface="+mn-lt"/>
              </a:rPr>
              <a:t>freon</a:t>
            </a:r>
            <a:endParaRPr lang="en-GB" altLang="it-IT" sz="1200" dirty="0">
              <a:solidFill>
                <a:srgbClr val="00B0F0"/>
              </a:solidFill>
              <a:latin typeface="+mn-lt"/>
            </a:endParaRPr>
          </a:p>
        </p:txBody>
      </p:sp>
      <p:sp>
        <p:nvSpPr>
          <p:cNvPr id="14" name="CasellaDiTesto 57"/>
          <p:cNvSpPr txBox="1">
            <a:spLocks noChangeArrowheads="1"/>
          </p:cNvSpPr>
          <p:nvPr/>
        </p:nvSpPr>
        <p:spPr bwMode="auto">
          <a:xfrm>
            <a:off x="10839850" y="5522370"/>
            <a:ext cx="1271181" cy="646331"/>
          </a:xfrm>
          <a:prstGeom prst="rect">
            <a:avLst/>
          </a:prstGeom>
          <a:noFill/>
          <a:ln w="9525">
            <a:solidFill>
              <a:srgbClr val="FE9E5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1200" dirty="0" err="1" smtClean="0">
                <a:solidFill>
                  <a:srgbClr val="00B0F0"/>
                </a:solidFill>
                <a:latin typeface="+mn-lt"/>
              </a:rPr>
              <a:t>Mercato</a:t>
            </a:r>
            <a:r>
              <a:rPr lang="en-GB" altLang="it-IT" sz="1200" dirty="0" smtClean="0">
                <a:solidFill>
                  <a:srgbClr val="00B0F0"/>
                </a:solidFill>
                <a:latin typeface="+mn-lt"/>
              </a:rPr>
              <a:t> </a:t>
            </a:r>
            <a:r>
              <a:rPr lang="en-GB" altLang="it-IT" sz="1200" dirty="0" err="1" smtClean="0">
                <a:solidFill>
                  <a:srgbClr val="00B0F0"/>
                </a:solidFill>
                <a:latin typeface="+mn-lt"/>
              </a:rPr>
              <a:t>sensibile</a:t>
            </a:r>
            <a:r>
              <a:rPr lang="en-GB" altLang="it-IT" sz="1200" dirty="0" smtClean="0">
                <a:solidFill>
                  <a:srgbClr val="00B0F0"/>
                </a:solidFill>
                <a:latin typeface="+mn-lt"/>
              </a:rPr>
              <a:t> </a:t>
            </a:r>
          </a:p>
          <a:p>
            <a:pPr algn="ctr" eaLnBrk="1" hangingPunct="1">
              <a:spcBef>
                <a:spcPct val="0"/>
              </a:spcBef>
              <a:buFontTx/>
              <a:buNone/>
            </a:pPr>
            <a:r>
              <a:rPr lang="en-GB" altLang="it-IT" sz="1200" dirty="0" err="1" smtClean="0">
                <a:solidFill>
                  <a:srgbClr val="00B0F0"/>
                </a:solidFill>
                <a:latin typeface="+mn-lt"/>
              </a:rPr>
              <a:t>all’innovazione</a:t>
            </a:r>
            <a:endParaRPr lang="en-GB" altLang="it-IT" sz="1200" dirty="0">
              <a:solidFill>
                <a:srgbClr val="00B0F0"/>
              </a:solidFill>
              <a:latin typeface="+mn-lt"/>
            </a:endParaRPr>
          </a:p>
        </p:txBody>
      </p:sp>
      <p:pic>
        <p:nvPicPr>
          <p:cNvPr id="15" name="Immagine 4"/>
          <p:cNvPicPr>
            <a:picLocks noChangeAspect="1"/>
          </p:cNvPicPr>
          <p:nvPr/>
        </p:nvPicPr>
        <p:blipFill rotWithShape="1">
          <a:blip r:embed="rId6">
            <a:extLst>
              <a:ext uri="{28A0092B-C50C-407E-A947-70E740481C1C}">
                <a14:useLocalDpi xmlns:a14="http://schemas.microsoft.com/office/drawing/2010/main" val="0"/>
              </a:ext>
            </a:extLst>
          </a:blip>
          <a:srcRect l="3576"/>
          <a:stretch/>
        </p:blipFill>
        <p:spPr bwMode="auto">
          <a:xfrm>
            <a:off x="6200394" y="2842347"/>
            <a:ext cx="5850354" cy="185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p:cNvSpPr txBox="1"/>
          <p:nvPr/>
        </p:nvSpPr>
        <p:spPr>
          <a:xfrm>
            <a:off x="7640750" y="3128883"/>
            <a:ext cx="829164" cy="430887"/>
          </a:xfrm>
          <a:prstGeom prst="rect">
            <a:avLst/>
          </a:prstGeom>
        </p:spPr>
        <p:txBody>
          <a:bodyPr wrap="square">
            <a:spAutoFit/>
          </a:bodyPr>
          <a:lstStyle/>
          <a:p>
            <a:pPr eaLnBrk="1" hangingPunct="1">
              <a:defRPr/>
            </a:pPr>
            <a:r>
              <a:rPr lang="en-GB" sz="1100" dirty="0" err="1" smtClean="0">
                <a:solidFill>
                  <a:srgbClr val="003A80"/>
                </a:solidFill>
                <a:latin typeface="Tahoma" pitchFamily="34" charset="0"/>
                <a:ea typeface="MS PGothic" pitchFamily="34" charset="-128"/>
              </a:rPr>
              <a:t>Piccoli</a:t>
            </a:r>
            <a:r>
              <a:rPr lang="en-GB" sz="1100" dirty="0" smtClean="0">
                <a:solidFill>
                  <a:srgbClr val="003A80"/>
                </a:solidFill>
                <a:latin typeface="Tahoma" pitchFamily="34" charset="0"/>
                <a:ea typeface="MS PGothic" pitchFamily="34" charset="-128"/>
              </a:rPr>
              <a:t> </a:t>
            </a:r>
            <a:r>
              <a:rPr lang="en-GB" sz="1100" dirty="0" err="1" smtClean="0">
                <a:solidFill>
                  <a:srgbClr val="003A80"/>
                </a:solidFill>
                <a:latin typeface="Tahoma" pitchFamily="34" charset="0"/>
                <a:ea typeface="MS PGothic" pitchFamily="34" charset="-128"/>
              </a:rPr>
              <a:t>impianti</a:t>
            </a:r>
            <a:endParaRPr lang="en-GB" sz="1100" dirty="0">
              <a:solidFill>
                <a:srgbClr val="003A80"/>
              </a:solidFill>
              <a:latin typeface="Tahoma" pitchFamily="34" charset="0"/>
              <a:ea typeface="MS PGothic" pitchFamily="34" charset="-128"/>
            </a:endParaRPr>
          </a:p>
        </p:txBody>
      </p:sp>
      <p:sp>
        <p:nvSpPr>
          <p:cNvPr id="17" name="CasellaDiTesto 16"/>
          <p:cNvSpPr txBox="1"/>
          <p:nvPr/>
        </p:nvSpPr>
        <p:spPr>
          <a:xfrm>
            <a:off x="9085040" y="3175049"/>
            <a:ext cx="906870" cy="769441"/>
          </a:xfrm>
          <a:prstGeom prst="rect">
            <a:avLst/>
          </a:prstGeom>
        </p:spPr>
        <p:txBody>
          <a:bodyPr wrap="square">
            <a:spAutoFit/>
          </a:bodyPr>
          <a:lstStyle/>
          <a:p>
            <a:pPr eaLnBrk="1" hangingPunct="1">
              <a:defRPr/>
            </a:pPr>
            <a:r>
              <a:rPr lang="en-GB" sz="1100" dirty="0" err="1" smtClean="0">
                <a:solidFill>
                  <a:srgbClr val="003A80"/>
                </a:solidFill>
                <a:latin typeface="Tahoma" pitchFamily="34" charset="0"/>
                <a:ea typeface="MS PGothic" pitchFamily="34" charset="-128"/>
              </a:rPr>
              <a:t>Impianti</a:t>
            </a:r>
            <a:r>
              <a:rPr lang="en-GB" sz="1100" dirty="0" smtClean="0">
                <a:solidFill>
                  <a:srgbClr val="003A80"/>
                </a:solidFill>
                <a:latin typeface="Tahoma" pitchFamily="34" charset="0"/>
                <a:ea typeface="MS PGothic" pitchFamily="34" charset="-128"/>
              </a:rPr>
              <a:t> </a:t>
            </a:r>
            <a:r>
              <a:rPr lang="en-GB" sz="1100" dirty="0" err="1" smtClean="0">
                <a:solidFill>
                  <a:srgbClr val="003A80"/>
                </a:solidFill>
                <a:latin typeface="Tahoma" pitchFamily="34" charset="0"/>
                <a:ea typeface="MS PGothic" pitchFamily="34" charset="-128"/>
              </a:rPr>
              <a:t>che</a:t>
            </a:r>
            <a:r>
              <a:rPr lang="en-GB" sz="1100" dirty="0" smtClean="0">
                <a:solidFill>
                  <a:srgbClr val="003A80"/>
                </a:solidFill>
                <a:latin typeface="Tahoma" pitchFamily="34" charset="0"/>
                <a:ea typeface="MS PGothic" pitchFamily="34" charset="-128"/>
              </a:rPr>
              <a:t> non </a:t>
            </a:r>
            <a:r>
              <a:rPr lang="en-GB" sz="1100" dirty="0" err="1" smtClean="0">
                <a:solidFill>
                  <a:srgbClr val="003A80"/>
                </a:solidFill>
                <a:latin typeface="Tahoma" pitchFamily="34" charset="0"/>
                <a:ea typeface="MS PGothic" pitchFamily="34" charset="-128"/>
              </a:rPr>
              <a:t>utilizzano</a:t>
            </a:r>
            <a:r>
              <a:rPr lang="en-GB" sz="1100" dirty="0" smtClean="0">
                <a:solidFill>
                  <a:srgbClr val="003A80"/>
                </a:solidFill>
                <a:latin typeface="Tahoma" pitchFamily="34" charset="0"/>
                <a:ea typeface="MS PGothic" pitchFamily="34" charset="-128"/>
              </a:rPr>
              <a:t> </a:t>
            </a:r>
            <a:r>
              <a:rPr lang="en-GB" sz="1100" dirty="0" err="1" smtClean="0">
                <a:solidFill>
                  <a:srgbClr val="003A80"/>
                </a:solidFill>
                <a:latin typeface="Tahoma" pitchFamily="34" charset="0"/>
                <a:ea typeface="MS PGothic" pitchFamily="34" charset="-128"/>
              </a:rPr>
              <a:t>freon</a:t>
            </a:r>
            <a:endParaRPr lang="en-GB" sz="1100" dirty="0">
              <a:solidFill>
                <a:srgbClr val="003A80"/>
              </a:solidFill>
              <a:latin typeface="Tahoma" pitchFamily="34" charset="0"/>
              <a:ea typeface="MS PGothic" pitchFamily="34" charset="-128"/>
            </a:endParaRPr>
          </a:p>
        </p:txBody>
      </p:sp>
      <p:sp>
        <p:nvSpPr>
          <p:cNvPr id="18" name="CasellaDiTesto 17"/>
          <p:cNvSpPr txBox="1"/>
          <p:nvPr/>
        </p:nvSpPr>
        <p:spPr>
          <a:xfrm>
            <a:off x="10392998" y="3402371"/>
            <a:ext cx="793184" cy="600164"/>
          </a:xfrm>
          <a:prstGeom prst="rect">
            <a:avLst/>
          </a:prstGeom>
        </p:spPr>
        <p:txBody>
          <a:bodyPr wrap="square">
            <a:spAutoFit/>
          </a:bodyPr>
          <a:lstStyle/>
          <a:p>
            <a:pPr eaLnBrk="1" hangingPunct="1">
              <a:defRPr/>
            </a:pPr>
            <a:r>
              <a:rPr lang="en-GB" sz="1100" dirty="0" err="1" smtClean="0">
                <a:solidFill>
                  <a:srgbClr val="003A80"/>
                </a:solidFill>
                <a:latin typeface="Tahoma" pitchFamily="34" charset="0"/>
                <a:ea typeface="MS PGothic" pitchFamily="34" charset="-128"/>
              </a:rPr>
              <a:t>Proposta</a:t>
            </a:r>
            <a:r>
              <a:rPr lang="en-GB" sz="1100" dirty="0" smtClean="0">
                <a:solidFill>
                  <a:srgbClr val="003A80"/>
                </a:solidFill>
                <a:latin typeface="Tahoma" pitchFamily="34" charset="0"/>
                <a:ea typeface="MS PGothic" pitchFamily="34" charset="-128"/>
              </a:rPr>
              <a:t> non </a:t>
            </a:r>
            <a:r>
              <a:rPr lang="en-GB" sz="1100" dirty="0" err="1" smtClean="0">
                <a:solidFill>
                  <a:srgbClr val="003A80"/>
                </a:solidFill>
                <a:latin typeface="Tahoma" pitchFamily="34" charset="0"/>
                <a:ea typeface="MS PGothic" pitchFamily="34" charset="-128"/>
              </a:rPr>
              <a:t>attraente</a:t>
            </a:r>
            <a:endParaRPr lang="en-GB" sz="1100" dirty="0">
              <a:solidFill>
                <a:srgbClr val="003A80"/>
              </a:solidFill>
              <a:latin typeface="Tahoma" pitchFamily="34" charset="0"/>
              <a:ea typeface="MS PGothic" pitchFamily="34" charset="-128"/>
            </a:endParaRPr>
          </a:p>
        </p:txBody>
      </p:sp>
      <p:sp>
        <p:nvSpPr>
          <p:cNvPr id="19" name="Rettangolo 18"/>
          <p:cNvSpPr/>
          <p:nvPr/>
        </p:nvSpPr>
        <p:spPr bwMode="auto">
          <a:xfrm>
            <a:off x="6576023" y="5013133"/>
            <a:ext cx="1193955" cy="189307"/>
          </a:xfrm>
          <a:prstGeom prst="rect">
            <a:avLst/>
          </a:prstGeom>
          <a:solidFill>
            <a:sysClr val="window" lastClr="FFFFFF"/>
          </a:solidFill>
          <a:ln w="9525" cap="flat" cmpd="sng" algn="ctr">
            <a:noFill/>
            <a:prstDash val="solid"/>
            <a:round/>
            <a:headEnd type="none" w="med" len="med"/>
            <a:tailEnd type="none" w="med" len="med"/>
          </a:ln>
          <a:effectLst/>
        </p:spPr>
        <p:txBody>
          <a:bodyPr anchor="ctr"/>
          <a:lstStyle/>
          <a:p>
            <a:pPr algn="ctr" eaLnBrk="1" fontAlgn="auto" hangingPunct="1">
              <a:spcBef>
                <a:spcPts val="0"/>
              </a:spcBef>
              <a:spcAft>
                <a:spcPts val="0"/>
              </a:spcAft>
              <a:defRPr/>
            </a:pPr>
            <a:r>
              <a:rPr lang="en-GB" sz="1200" kern="0" dirty="0" err="1" smtClean="0">
                <a:solidFill>
                  <a:srgbClr val="003A80"/>
                </a:solidFill>
                <a:ea typeface="MS PGothic" pitchFamily="34" charset="-128"/>
              </a:rPr>
              <a:t>Mercato</a:t>
            </a:r>
            <a:r>
              <a:rPr lang="en-GB" sz="1200" kern="0" dirty="0" smtClean="0">
                <a:solidFill>
                  <a:srgbClr val="003A80"/>
                </a:solidFill>
                <a:ea typeface="MS PGothic" pitchFamily="34" charset="-128"/>
              </a:rPr>
              <a:t> </a:t>
            </a:r>
            <a:r>
              <a:rPr lang="en-GB" sz="1200" kern="0" dirty="0" err="1" smtClean="0">
                <a:solidFill>
                  <a:srgbClr val="003A80"/>
                </a:solidFill>
                <a:ea typeface="MS PGothic" pitchFamily="34" charset="-128"/>
              </a:rPr>
              <a:t>complessivo</a:t>
            </a:r>
            <a:r>
              <a:rPr lang="en-GB" sz="1200" kern="0" dirty="0" smtClean="0">
                <a:solidFill>
                  <a:srgbClr val="003A80"/>
                </a:solidFill>
                <a:ea typeface="MS PGothic" pitchFamily="34" charset="-128"/>
              </a:rPr>
              <a:t> di </a:t>
            </a:r>
            <a:r>
              <a:rPr lang="en-GB" sz="1200" kern="0" dirty="0" err="1" smtClean="0">
                <a:solidFill>
                  <a:srgbClr val="003A80"/>
                </a:solidFill>
                <a:ea typeface="MS PGothic" pitchFamily="34" charset="-128"/>
              </a:rPr>
              <a:t>partenza</a:t>
            </a:r>
            <a:endParaRPr lang="en-GB" sz="1200" kern="0" dirty="0">
              <a:solidFill>
                <a:srgbClr val="003A80"/>
              </a:solidFill>
              <a:ea typeface="MS PGothic" pitchFamily="34" charset="-128"/>
            </a:endParaRPr>
          </a:p>
        </p:txBody>
      </p:sp>
      <p:sp>
        <p:nvSpPr>
          <p:cNvPr id="20" name="Rettangolo 19"/>
          <p:cNvSpPr/>
          <p:nvPr/>
        </p:nvSpPr>
        <p:spPr bwMode="auto">
          <a:xfrm>
            <a:off x="8109793" y="5024465"/>
            <a:ext cx="1428682" cy="189307"/>
          </a:xfrm>
          <a:prstGeom prst="rect">
            <a:avLst/>
          </a:prstGeom>
          <a:solidFill>
            <a:sysClr val="window" lastClr="FFFFFF"/>
          </a:solidFill>
          <a:ln w="9525" cap="flat" cmpd="sng" algn="ctr">
            <a:noFill/>
            <a:prstDash val="solid"/>
            <a:round/>
            <a:headEnd type="none" w="med" len="med"/>
            <a:tailEnd type="none" w="med" len="med"/>
          </a:ln>
          <a:effectLst/>
        </p:spPr>
        <p:txBody>
          <a:bodyPr anchor="ctr"/>
          <a:lstStyle/>
          <a:p>
            <a:pPr algn="ctr" eaLnBrk="1" fontAlgn="auto" hangingPunct="1">
              <a:spcBef>
                <a:spcPts val="0"/>
              </a:spcBef>
              <a:spcAft>
                <a:spcPts val="0"/>
              </a:spcAft>
              <a:defRPr/>
            </a:pPr>
            <a:r>
              <a:rPr lang="en-GB" sz="1200" kern="0" dirty="0" err="1" smtClean="0">
                <a:solidFill>
                  <a:srgbClr val="003A80"/>
                </a:solidFill>
                <a:ea typeface="MS PGothic" pitchFamily="34" charset="-128"/>
              </a:rPr>
              <a:t>Mercato</a:t>
            </a:r>
            <a:r>
              <a:rPr lang="en-GB" sz="1200" kern="0" dirty="0" smtClean="0">
                <a:solidFill>
                  <a:srgbClr val="003A80"/>
                </a:solidFill>
                <a:ea typeface="MS PGothic" pitchFamily="34" charset="-128"/>
              </a:rPr>
              <a:t> di </a:t>
            </a:r>
            <a:r>
              <a:rPr lang="en-GB" sz="1200" kern="0" dirty="0" err="1" smtClean="0">
                <a:solidFill>
                  <a:srgbClr val="003A80"/>
                </a:solidFill>
                <a:ea typeface="MS PGothic" pitchFamily="34" charset="-128"/>
              </a:rPr>
              <a:t>partenza</a:t>
            </a:r>
            <a:r>
              <a:rPr lang="en-GB" sz="1200" kern="0" dirty="0" smtClean="0">
                <a:solidFill>
                  <a:srgbClr val="003A80"/>
                </a:solidFill>
                <a:ea typeface="MS PGothic" pitchFamily="34" charset="-128"/>
              </a:rPr>
              <a:t>*</a:t>
            </a:r>
            <a:endParaRPr lang="en-GB" sz="1200" kern="0" dirty="0">
              <a:solidFill>
                <a:srgbClr val="003A80"/>
              </a:solidFill>
              <a:ea typeface="MS PGothic" pitchFamily="34" charset="-128"/>
            </a:endParaRPr>
          </a:p>
        </p:txBody>
      </p:sp>
      <p:sp>
        <p:nvSpPr>
          <p:cNvPr id="21" name="Rettangolo 20"/>
          <p:cNvSpPr/>
          <p:nvPr/>
        </p:nvSpPr>
        <p:spPr bwMode="auto">
          <a:xfrm>
            <a:off x="9386781" y="5013134"/>
            <a:ext cx="1453069" cy="189307"/>
          </a:xfrm>
          <a:prstGeom prst="rect">
            <a:avLst/>
          </a:prstGeom>
          <a:solidFill>
            <a:sysClr val="window" lastClr="FFFFFF"/>
          </a:solidFill>
          <a:ln w="9525" cap="flat" cmpd="sng" algn="ctr">
            <a:noFill/>
            <a:prstDash val="solid"/>
            <a:round/>
            <a:headEnd type="none" w="med" len="med"/>
            <a:tailEnd type="none" w="med" len="med"/>
          </a:ln>
          <a:effectLst/>
        </p:spPr>
        <p:txBody>
          <a:bodyPr anchor="ctr"/>
          <a:lstStyle/>
          <a:p>
            <a:pPr algn="ctr" eaLnBrk="1" fontAlgn="auto" hangingPunct="1">
              <a:spcBef>
                <a:spcPts val="0"/>
              </a:spcBef>
              <a:spcAft>
                <a:spcPts val="0"/>
              </a:spcAft>
              <a:defRPr/>
            </a:pPr>
            <a:r>
              <a:rPr lang="en-GB" sz="1200" kern="0" dirty="0" err="1" smtClean="0">
                <a:solidFill>
                  <a:srgbClr val="003A80"/>
                </a:solidFill>
                <a:ea typeface="MS PGothic" pitchFamily="34" charset="-128"/>
              </a:rPr>
              <a:t>Mercato</a:t>
            </a:r>
            <a:r>
              <a:rPr lang="en-GB" sz="1200" kern="0" dirty="0" smtClean="0">
                <a:solidFill>
                  <a:srgbClr val="003A80"/>
                </a:solidFill>
                <a:ea typeface="MS PGothic" pitchFamily="34" charset="-128"/>
              </a:rPr>
              <a:t> di </a:t>
            </a:r>
            <a:r>
              <a:rPr lang="en-GB" sz="1200" kern="0" dirty="0" err="1" smtClean="0">
                <a:solidFill>
                  <a:srgbClr val="003A80"/>
                </a:solidFill>
                <a:ea typeface="MS PGothic" pitchFamily="34" charset="-128"/>
              </a:rPr>
              <a:t>riferimento</a:t>
            </a:r>
            <a:endParaRPr lang="en-GB" sz="1200" kern="0" dirty="0">
              <a:solidFill>
                <a:srgbClr val="003A80"/>
              </a:solidFill>
              <a:ea typeface="MS PGothic" pitchFamily="34" charset="-128"/>
            </a:endParaRPr>
          </a:p>
        </p:txBody>
      </p:sp>
      <p:sp>
        <p:nvSpPr>
          <p:cNvPr id="22" name="Rettangolo 21"/>
          <p:cNvSpPr/>
          <p:nvPr/>
        </p:nvSpPr>
        <p:spPr bwMode="auto">
          <a:xfrm>
            <a:off x="10839850" y="4985474"/>
            <a:ext cx="1143148" cy="189307"/>
          </a:xfrm>
          <a:prstGeom prst="rect">
            <a:avLst/>
          </a:prstGeom>
          <a:solidFill>
            <a:sysClr val="window" lastClr="FFFFFF"/>
          </a:solidFill>
          <a:ln w="9525" cap="flat" cmpd="sng" algn="ctr">
            <a:noFill/>
            <a:prstDash val="solid"/>
            <a:round/>
            <a:headEnd type="none" w="med" len="med"/>
            <a:tailEnd type="none" w="med" len="med"/>
          </a:ln>
          <a:effectLst/>
        </p:spPr>
        <p:txBody>
          <a:bodyPr anchor="ctr"/>
          <a:lstStyle/>
          <a:p>
            <a:pPr algn="ctr" eaLnBrk="1" fontAlgn="auto" hangingPunct="1">
              <a:spcBef>
                <a:spcPts val="0"/>
              </a:spcBef>
              <a:spcAft>
                <a:spcPts val="0"/>
              </a:spcAft>
              <a:defRPr/>
            </a:pPr>
            <a:r>
              <a:rPr lang="en-GB" sz="1200" kern="0" dirty="0" err="1" smtClean="0">
                <a:solidFill>
                  <a:srgbClr val="003A80"/>
                </a:solidFill>
                <a:ea typeface="MS PGothic" pitchFamily="34" charset="-128"/>
              </a:rPr>
              <a:t>Mercato</a:t>
            </a:r>
            <a:r>
              <a:rPr lang="en-GB" sz="1200" kern="0" dirty="0" smtClean="0">
                <a:solidFill>
                  <a:srgbClr val="003A80"/>
                </a:solidFill>
                <a:ea typeface="MS PGothic" pitchFamily="34" charset="-128"/>
              </a:rPr>
              <a:t> </a:t>
            </a:r>
            <a:r>
              <a:rPr lang="en-GB" sz="1200" kern="0" dirty="0" err="1" smtClean="0">
                <a:solidFill>
                  <a:srgbClr val="003A80"/>
                </a:solidFill>
                <a:ea typeface="MS PGothic" pitchFamily="34" charset="-128"/>
              </a:rPr>
              <a:t>attuale</a:t>
            </a:r>
            <a:endParaRPr lang="en-GB" sz="1200" kern="0" dirty="0">
              <a:solidFill>
                <a:srgbClr val="003A80"/>
              </a:solidFill>
              <a:ea typeface="MS PGothic" pitchFamily="34" charset="-128"/>
            </a:endParaRPr>
          </a:p>
        </p:txBody>
      </p:sp>
      <p:sp>
        <p:nvSpPr>
          <p:cNvPr id="24" name="Rettangolo 23"/>
          <p:cNvSpPr/>
          <p:nvPr/>
        </p:nvSpPr>
        <p:spPr bwMode="auto">
          <a:xfrm rot="16200000">
            <a:off x="5355184" y="3382962"/>
            <a:ext cx="1191068" cy="353614"/>
          </a:xfrm>
          <a:prstGeom prst="rect">
            <a:avLst/>
          </a:prstGeom>
          <a:solidFill>
            <a:sysClr val="window" lastClr="FFFFFF"/>
          </a:solidFill>
          <a:ln w="9525" cap="flat" cmpd="sng" algn="ctr">
            <a:noFill/>
            <a:prstDash val="solid"/>
            <a:round/>
            <a:headEnd type="none" w="med" len="med"/>
            <a:tailEnd type="none" w="med" len="med"/>
          </a:ln>
          <a:effectLst/>
        </p:spPr>
        <p:txBody>
          <a:bodyPr anchor="ctr"/>
          <a:lstStyle/>
          <a:p>
            <a:pPr algn="ctr" eaLnBrk="1" fontAlgn="auto" hangingPunct="1">
              <a:spcBef>
                <a:spcPts val="0"/>
              </a:spcBef>
              <a:spcAft>
                <a:spcPts val="0"/>
              </a:spcAft>
              <a:defRPr/>
            </a:pPr>
            <a:r>
              <a:rPr lang="en-GB" sz="1200" kern="0" dirty="0" err="1" smtClean="0">
                <a:ea typeface="MS PGothic" pitchFamily="34" charset="-128"/>
              </a:rPr>
              <a:t>Numero</a:t>
            </a:r>
            <a:r>
              <a:rPr lang="en-GB" sz="1200" kern="0" dirty="0" smtClean="0">
                <a:ea typeface="MS PGothic" pitchFamily="34" charset="-128"/>
              </a:rPr>
              <a:t> di </a:t>
            </a:r>
            <a:r>
              <a:rPr lang="en-GB" sz="1200" kern="0" dirty="0" err="1" smtClean="0">
                <a:ea typeface="MS PGothic" pitchFamily="34" charset="-128"/>
              </a:rPr>
              <a:t>impianti</a:t>
            </a:r>
            <a:endParaRPr lang="en-GB" sz="1200" kern="0" dirty="0">
              <a:ea typeface="MS PGothic" pitchFamily="34" charset="-128"/>
            </a:endParaRPr>
          </a:p>
        </p:txBody>
      </p:sp>
      <p:sp>
        <p:nvSpPr>
          <p:cNvPr id="26" name="Titolo 1"/>
          <p:cNvSpPr txBox="1">
            <a:spLocks/>
          </p:cNvSpPr>
          <p:nvPr/>
        </p:nvSpPr>
        <p:spPr bwMode="auto">
          <a:xfrm>
            <a:off x="6363186" y="2165550"/>
            <a:ext cx="5845403" cy="49609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ltLang="it-IT" sz="1400" dirty="0" smtClean="0">
                <a:solidFill>
                  <a:srgbClr val="003A80"/>
                </a:solidFill>
                <a:latin typeface="+mn-lt"/>
              </a:rPr>
              <a:t>Un’attenta analisi di mercato ha invece dimostrato che il mercato italiano presenta le seguenti possibilità di penetrazione:</a:t>
            </a:r>
          </a:p>
        </p:txBody>
      </p:sp>
      <p:sp>
        <p:nvSpPr>
          <p:cNvPr id="27" name="Text Box 6"/>
          <p:cNvSpPr txBox="1">
            <a:spLocks noChangeArrowheads="1"/>
          </p:cNvSpPr>
          <p:nvPr/>
        </p:nvSpPr>
        <p:spPr bwMode="auto">
          <a:xfrm>
            <a:off x="0" y="1056853"/>
            <a:ext cx="1219199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1600" b="1" dirty="0" smtClean="0">
                <a:solidFill>
                  <a:srgbClr val="003874"/>
                </a:solidFill>
                <a:latin typeface="+mn-lt"/>
              </a:rPr>
              <a:t>IL FREDDO ARTIFICIALE (REFRIGERAZIONE ED AIR CONDITIONING) GENERATO CON SISTEMI DI COMPRESSIONE DI VAPORE È DIRETTAMENTE RESPONSABILE DEL CONSUMO DI CIRCA IL 15% DELL’ENERGIA ELETTRICA MONDIALE ED INDIRETTAMENTE RESPONSABILE DELLA PRODUZIONE DI CIRCA IL 4,5% DELLE EMISSIONI TOTALI DI GAS SERRA</a:t>
            </a:r>
            <a:endParaRPr lang="it-IT" altLang="it-IT" sz="1600" b="1" dirty="0">
              <a:solidFill>
                <a:srgbClr val="003874"/>
              </a:solidFill>
              <a:latin typeface="+mn-lt"/>
            </a:endParaRPr>
          </a:p>
        </p:txBody>
      </p:sp>
    </p:spTree>
    <p:extLst>
      <p:ext uri="{BB962C8B-B14F-4D97-AF65-F5344CB8AC3E}">
        <p14:creationId xmlns:p14="http://schemas.microsoft.com/office/powerpoint/2010/main" val="5883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8"/>
          <p:cNvSpPr>
            <a:spLocks noGrp="1"/>
          </p:cNvSpPr>
          <p:nvPr>
            <p:ph type="sldNum" sz="quarter" idx="4294967295"/>
          </p:nvPr>
        </p:nvSpPr>
        <p:spPr>
          <a:xfrm>
            <a:off x="8602420" y="6549108"/>
            <a:ext cx="2743200" cy="365125"/>
          </a:xfrm>
          <a:prstGeom prst="rect">
            <a:avLst/>
          </a:prstGeom>
        </p:spPr>
        <p:txBody>
          <a:bodyPr/>
          <a:lstStyle/>
          <a:p>
            <a:pPr algn="r"/>
            <a:r>
              <a:rPr lang="it-IT" sz="1400" dirty="0" smtClean="0">
                <a:solidFill>
                  <a:schemeClr val="bg1"/>
                </a:solidFill>
              </a:rPr>
              <a:t>13</a:t>
            </a:r>
            <a:endParaRPr lang="it-IT" sz="1400" dirty="0">
              <a:solidFill>
                <a:schemeClr val="bg1"/>
              </a:solidFill>
            </a:endParaRPr>
          </a:p>
        </p:txBody>
      </p:sp>
      <p:pic>
        <p:nvPicPr>
          <p:cNvPr id="35" name="Immagin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47" name="Text Box 6"/>
          <p:cNvSpPr txBox="1">
            <a:spLocks noChangeArrowheads="1"/>
          </p:cNvSpPr>
          <p:nvPr/>
        </p:nvSpPr>
        <p:spPr bwMode="auto">
          <a:xfrm>
            <a:off x="3541105" y="1047971"/>
            <a:ext cx="5259388"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000" dirty="0" smtClean="0">
                <a:solidFill>
                  <a:srgbClr val="003874"/>
                </a:solidFill>
                <a:latin typeface="+mn-lt"/>
              </a:rPr>
              <a:t>QUANDO TURBOALGOR SARA’ PRONTO PER IL MERCATO?</a:t>
            </a:r>
            <a:endParaRPr lang="it-IT" altLang="it-IT" sz="2000" dirty="0">
              <a:solidFill>
                <a:srgbClr val="003874"/>
              </a:solidFill>
              <a:latin typeface="+mn-lt"/>
            </a:endParaRPr>
          </a:p>
        </p:txBody>
      </p:sp>
      <p:sp>
        <p:nvSpPr>
          <p:cNvPr id="48" name="CasellaDiTesto 35"/>
          <p:cNvSpPr txBox="1">
            <a:spLocks noChangeArrowheads="1"/>
          </p:cNvSpPr>
          <p:nvPr/>
        </p:nvSpPr>
        <p:spPr bwMode="auto">
          <a:xfrm>
            <a:off x="2837842" y="1750555"/>
            <a:ext cx="6665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1600" dirty="0" smtClean="0">
                <a:solidFill>
                  <a:srgbClr val="002060"/>
                </a:solidFill>
                <a:latin typeface="+mn-lt"/>
              </a:rPr>
              <a:t>Attualmente il progetto Cold Energy è prossimo a raggiungere lo ‘stato di avanzamento’ di industrializzazione del prodotto e </a:t>
            </a:r>
          </a:p>
          <a:p>
            <a:pPr algn="ctr">
              <a:spcBef>
                <a:spcPct val="0"/>
              </a:spcBef>
              <a:buFontTx/>
              <a:buNone/>
            </a:pPr>
            <a:r>
              <a:rPr lang="it-IT" altLang="it-IT" sz="1600" dirty="0" smtClean="0">
                <a:solidFill>
                  <a:srgbClr val="002060"/>
                </a:solidFill>
                <a:latin typeface="+mn-lt"/>
              </a:rPr>
              <a:t>questa attività sarà completata nel giro di 2 anni, durante i quali…</a:t>
            </a:r>
            <a:endParaRPr lang="it-IT" altLang="it-IT" sz="1600" dirty="0">
              <a:solidFill>
                <a:srgbClr val="002060"/>
              </a:solidFill>
              <a:latin typeface="+mn-lt"/>
            </a:endParaRPr>
          </a:p>
        </p:txBody>
      </p:sp>
      <p:sp>
        <p:nvSpPr>
          <p:cNvPr id="68" name="CasellaDiTesto 67"/>
          <p:cNvSpPr txBox="1"/>
          <p:nvPr/>
        </p:nvSpPr>
        <p:spPr>
          <a:xfrm>
            <a:off x="2150771" y="245779"/>
            <a:ext cx="7585656" cy="523220"/>
          </a:xfrm>
          <a:prstGeom prst="rect">
            <a:avLst/>
          </a:prstGeom>
          <a:noFill/>
        </p:spPr>
        <p:txBody>
          <a:bodyPr wrap="square" rtlCol="0">
            <a:spAutoFit/>
          </a:bodyPr>
          <a:lstStyle/>
          <a:p>
            <a:r>
              <a:rPr lang="it-IT" sz="2800" b="1" dirty="0" smtClean="0">
                <a:solidFill>
                  <a:schemeClr val="bg1"/>
                </a:solidFill>
              </a:rPr>
              <a:t>HORIZON 2020 - FTI PILOT</a:t>
            </a:r>
            <a:endParaRPr lang="it-IT" sz="2800" b="1" dirty="0">
              <a:solidFill>
                <a:schemeClr val="bg1"/>
              </a:solidFill>
            </a:endParaRPr>
          </a:p>
        </p:txBody>
      </p:sp>
      <p:pic>
        <p:nvPicPr>
          <p:cNvPr id="26"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7971"/>
            <a:ext cx="2934023" cy="9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38256"/>
            <a:ext cx="1317416" cy="92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16"/>
          <p:cNvPicPr>
            <a:picLocks noChangeAspect="1"/>
          </p:cNvPicPr>
          <p:nvPr/>
        </p:nvPicPr>
        <p:blipFill>
          <a:blip r:embed="rId5">
            <a:extLst>
              <a:ext uri="{28A0092B-C50C-407E-A947-70E740481C1C}">
                <a14:useLocalDpi xmlns:a14="http://schemas.microsoft.com/office/drawing/2010/main" val="0"/>
              </a:ext>
            </a:extLst>
          </a:blip>
          <a:srcRect l="38846" r="38846"/>
          <a:stretch>
            <a:fillRect/>
          </a:stretch>
        </p:blipFill>
        <p:spPr bwMode="auto">
          <a:xfrm>
            <a:off x="10756562" y="1201310"/>
            <a:ext cx="1342208" cy="263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asellaDiTesto 30"/>
          <p:cNvSpPr txBox="1"/>
          <p:nvPr/>
        </p:nvSpPr>
        <p:spPr>
          <a:xfrm>
            <a:off x="10324867" y="3941082"/>
            <a:ext cx="1592308" cy="2462213"/>
          </a:xfrm>
          <a:prstGeom prst="rect">
            <a:avLst/>
          </a:prstGeom>
          <a:solidFill>
            <a:schemeClr val="bg1"/>
          </a:solidFill>
        </p:spPr>
        <p:txBody>
          <a:bodyPr wrap="square" rtlCol="0">
            <a:spAutoFit/>
          </a:bodyPr>
          <a:lstStyle/>
          <a:p>
            <a:pPr algn="just"/>
            <a:r>
              <a:rPr lang="it-IT" sz="1100" u="sng" dirty="0" smtClean="0"/>
              <a:t>Prima fase di vendita:</a:t>
            </a:r>
          </a:p>
          <a:p>
            <a:pPr marL="285750" indent="-285750" algn="just">
              <a:buFont typeface="Arial" panose="020B0604020202020204" pitchFamily="34" charset="0"/>
              <a:buChar char="•"/>
            </a:pPr>
            <a:r>
              <a:rPr lang="it-IT" sz="1100" dirty="0" smtClean="0"/>
              <a:t>2019: Italia, Germania – bassa temperatura;</a:t>
            </a:r>
          </a:p>
          <a:p>
            <a:pPr algn="just"/>
            <a:r>
              <a:rPr lang="it-IT" sz="1100" u="sng" dirty="0" smtClean="0"/>
              <a:t>Seconda fase di vendita (fase di espansione):</a:t>
            </a:r>
          </a:p>
          <a:p>
            <a:pPr marL="171450" indent="-171450" algn="just">
              <a:buFont typeface="Arial" panose="020B0604020202020204" pitchFamily="34" charset="0"/>
              <a:buChar char="•"/>
            </a:pPr>
            <a:r>
              <a:rPr lang="it-IT" sz="1100" dirty="0" smtClean="0"/>
              <a:t>2019/2020/2021: (+) Francia, Spagna, Regno Unito, (+) media temperatura</a:t>
            </a:r>
          </a:p>
          <a:p>
            <a:pPr marL="171450" indent="-171450" algn="just">
              <a:buFont typeface="Arial" panose="020B0604020202020204" pitchFamily="34" charset="0"/>
              <a:buChar char="•"/>
            </a:pPr>
            <a:r>
              <a:rPr lang="it-IT" sz="1100" dirty="0" smtClean="0"/>
              <a:t>2021/2022/2023: (+) Resto d’Europa, Extra UE, </a:t>
            </a:r>
          </a:p>
          <a:p>
            <a:pPr algn="just"/>
            <a:r>
              <a:rPr lang="it-IT" sz="1100" dirty="0"/>
              <a:t> </a:t>
            </a:r>
            <a:r>
              <a:rPr lang="it-IT" sz="1100" dirty="0" smtClean="0"/>
              <a:t>    (+) alta temperatura</a:t>
            </a:r>
            <a:endParaRPr lang="it-IT" sz="1100" dirty="0"/>
          </a:p>
        </p:txBody>
      </p:sp>
      <p:pic>
        <p:nvPicPr>
          <p:cNvPr id="44" name="Immagin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00231" y="6064735"/>
            <a:ext cx="1248849" cy="50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uppo 2"/>
          <p:cNvGrpSpPr>
            <a:grpSpLocks/>
          </p:cNvGrpSpPr>
          <p:nvPr/>
        </p:nvGrpSpPr>
        <p:grpSpPr bwMode="auto">
          <a:xfrm>
            <a:off x="193309" y="3133386"/>
            <a:ext cx="9736265" cy="3061189"/>
            <a:chOff x="394949" y="2282049"/>
            <a:chExt cx="10311562" cy="3997947"/>
          </a:xfrm>
        </p:grpSpPr>
        <p:cxnSp>
          <p:nvCxnSpPr>
            <p:cNvPr id="70" name="Connettore 2 69"/>
            <p:cNvCxnSpPr/>
            <p:nvPr/>
          </p:nvCxnSpPr>
          <p:spPr>
            <a:xfrm flipV="1">
              <a:off x="394949" y="2670922"/>
              <a:ext cx="10108681" cy="15097"/>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1 27"/>
            <p:cNvCxnSpPr/>
            <p:nvPr/>
          </p:nvCxnSpPr>
          <p:spPr>
            <a:xfrm>
              <a:off x="4621138" y="2683862"/>
              <a:ext cx="0" cy="1212126"/>
            </a:xfrm>
            <a:prstGeom prst="line">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1 28"/>
            <p:cNvCxnSpPr>
              <a:endCxn id="77" idx="0"/>
            </p:cNvCxnSpPr>
            <p:nvPr/>
          </p:nvCxnSpPr>
          <p:spPr>
            <a:xfrm>
              <a:off x="1252741" y="2683862"/>
              <a:ext cx="6973" cy="1043896"/>
            </a:xfrm>
            <a:prstGeom prst="line">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3" name="Connettore 2 72"/>
            <p:cNvCxnSpPr/>
            <p:nvPr/>
          </p:nvCxnSpPr>
          <p:spPr>
            <a:xfrm flipH="1">
              <a:off x="6661006" y="2683862"/>
              <a:ext cx="0" cy="1458003"/>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4" name="Rettangolo 73"/>
            <p:cNvSpPr/>
            <p:nvPr/>
          </p:nvSpPr>
          <p:spPr>
            <a:xfrm>
              <a:off x="605896" y="2302447"/>
              <a:ext cx="1305865" cy="392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smtClean="0">
                  <a:solidFill>
                    <a:srgbClr val="002060"/>
                  </a:solidFill>
                </a:rPr>
                <a:t>INIZIO 2017</a:t>
              </a:r>
              <a:endParaRPr lang="en-GB" sz="1400" dirty="0">
                <a:solidFill>
                  <a:srgbClr val="002060"/>
                </a:solidFill>
              </a:endParaRPr>
            </a:p>
          </p:txBody>
        </p:sp>
        <p:sp>
          <p:nvSpPr>
            <p:cNvPr id="75" name="Rettangolo 74"/>
            <p:cNvSpPr/>
            <p:nvPr/>
          </p:nvSpPr>
          <p:spPr>
            <a:xfrm>
              <a:off x="3960830" y="2282049"/>
              <a:ext cx="1366886" cy="381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smtClean="0">
                  <a:solidFill>
                    <a:srgbClr val="002060"/>
                  </a:solidFill>
                </a:rPr>
                <a:t>FINE </a:t>
              </a:r>
              <a:r>
                <a:rPr lang="en-GB" sz="1400" dirty="0">
                  <a:solidFill>
                    <a:srgbClr val="002060"/>
                  </a:solidFill>
                </a:rPr>
                <a:t>2017</a:t>
              </a:r>
            </a:p>
          </p:txBody>
        </p:sp>
        <p:sp>
          <p:nvSpPr>
            <p:cNvPr id="76" name="Rettangolo 75"/>
            <p:cNvSpPr/>
            <p:nvPr/>
          </p:nvSpPr>
          <p:spPr>
            <a:xfrm>
              <a:off x="5814289" y="2309609"/>
              <a:ext cx="1734760" cy="355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smtClean="0">
                  <a:solidFill>
                    <a:srgbClr val="002060"/>
                  </a:solidFill>
                </a:rPr>
                <a:t>INIZIO 2018</a:t>
              </a:r>
              <a:endParaRPr lang="en-GB" sz="1400" dirty="0">
                <a:solidFill>
                  <a:srgbClr val="002060"/>
                </a:solidFill>
              </a:endParaRPr>
            </a:p>
          </p:txBody>
        </p:sp>
        <p:sp>
          <p:nvSpPr>
            <p:cNvPr id="77" name="CasellaDiTesto 76"/>
            <p:cNvSpPr txBox="1"/>
            <p:nvPr/>
          </p:nvSpPr>
          <p:spPr>
            <a:xfrm>
              <a:off x="394949" y="3727758"/>
              <a:ext cx="1729530" cy="1125486"/>
            </a:xfrm>
            <a:prstGeom prst="rect">
              <a:avLst/>
            </a:prstGeom>
            <a:noFill/>
            <a:ln>
              <a:solidFill>
                <a:schemeClr val="bg1">
                  <a:lumMod val="65000"/>
                </a:schemeClr>
              </a:solidFill>
            </a:ln>
          </p:spPr>
          <p:txBody>
            <a:bodyPr wrap="square">
              <a:spAutoFit/>
            </a:bodyPr>
            <a:lstStyle/>
            <a:p>
              <a:pPr algn="ctr">
                <a:defRPr/>
              </a:pPr>
              <a:r>
                <a:rPr lang="en-US" sz="1000" dirty="0" smtClean="0">
                  <a:solidFill>
                    <a:srgbClr val="002060"/>
                  </a:solidFill>
                </a:rPr>
                <a:t>Il </a:t>
              </a:r>
              <a:r>
                <a:rPr lang="en-US" sz="1000" dirty="0" smtClean="0">
                  <a:solidFill>
                    <a:srgbClr val="FF0000"/>
                  </a:solidFill>
                </a:rPr>
                <a:t>primo </a:t>
              </a:r>
              <a:r>
                <a:rPr lang="en-US" sz="1000" dirty="0" err="1" smtClean="0">
                  <a:solidFill>
                    <a:srgbClr val="FF0000"/>
                  </a:solidFill>
                </a:rPr>
                <a:t>turbocompressore</a:t>
              </a:r>
              <a:r>
                <a:rPr lang="en-US" sz="1000" dirty="0" smtClean="0">
                  <a:solidFill>
                    <a:srgbClr val="FF0000"/>
                  </a:solidFill>
                </a:rPr>
                <a:t> </a:t>
              </a:r>
              <a:r>
                <a:rPr lang="en-US" sz="1000" dirty="0" smtClean="0">
                  <a:solidFill>
                    <a:srgbClr val="002060"/>
                  </a:solidFill>
                </a:rPr>
                <a:t>da </a:t>
              </a:r>
              <a:r>
                <a:rPr lang="en-US" sz="1000" dirty="0" smtClean="0">
                  <a:solidFill>
                    <a:srgbClr val="FF0000"/>
                  </a:solidFill>
                </a:rPr>
                <a:t>100 kW </a:t>
              </a:r>
              <a:r>
                <a:rPr lang="en-US" sz="1000" dirty="0" smtClean="0">
                  <a:solidFill>
                    <a:srgbClr val="002060"/>
                  </a:solidFill>
                </a:rPr>
                <a:t>per </a:t>
              </a:r>
              <a:r>
                <a:rPr lang="en-US" sz="1000" dirty="0" err="1" smtClean="0">
                  <a:solidFill>
                    <a:srgbClr val="FF0000"/>
                  </a:solidFill>
                </a:rPr>
                <a:t>bassa</a:t>
              </a:r>
              <a:r>
                <a:rPr lang="en-US" sz="1000" dirty="0" smtClean="0">
                  <a:solidFill>
                    <a:srgbClr val="FF0000"/>
                  </a:solidFill>
                </a:rPr>
                <a:t> </a:t>
              </a:r>
              <a:r>
                <a:rPr lang="en-US" sz="1000" dirty="0" err="1" smtClean="0">
                  <a:solidFill>
                    <a:srgbClr val="FF0000"/>
                  </a:solidFill>
                </a:rPr>
                <a:t>temperatura</a:t>
              </a:r>
              <a:r>
                <a:rPr lang="en-US" sz="1000" dirty="0" smtClean="0">
                  <a:solidFill>
                    <a:srgbClr val="002060"/>
                  </a:solidFill>
                </a:rPr>
                <a:t> </a:t>
              </a:r>
              <a:r>
                <a:rPr lang="en-US" sz="1000" dirty="0" err="1" smtClean="0">
                  <a:solidFill>
                    <a:srgbClr val="002060"/>
                  </a:solidFill>
                </a:rPr>
                <a:t>sarà</a:t>
              </a:r>
              <a:r>
                <a:rPr lang="en-US" sz="1000" dirty="0" smtClean="0">
                  <a:solidFill>
                    <a:srgbClr val="002060"/>
                  </a:solidFill>
                </a:rPr>
                <a:t> </a:t>
              </a:r>
              <a:r>
                <a:rPr lang="en-US" sz="1000" dirty="0" err="1" smtClean="0">
                  <a:solidFill>
                    <a:srgbClr val="002060"/>
                  </a:solidFill>
                </a:rPr>
                <a:t>disponibile</a:t>
              </a:r>
              <a:r>
                <a:rPr lang="en-US" sz="1000" dirty="0">
                  <a:solidFill>
                    <a:srgbClr val="002060"/>
                  </a:solidFill>
                </a:rPr>
                <a:t> </a:t>
              </a:r>
              <a:r>
                <a:rPr lang="en-US" sz="1000" dirty="0" smtClean="0">
                  <a:solidFill>
                    <a:srgbClr val="002060"/>
                  </a:solidFill>
                </a:rPr>
                <a:t>per </a:t>
              </a:r>
              <a:r>
                <a:rPr lang="en-US" sz="1000" dirty="0" err="1" smtClean="0">
                  <a:solidFill>
                    <a:srgbClr val="002060"/>
                  </a:solidFill>
                </a:rPr>
                <a:t>i</a:t>
              </a:r>
              <a:r>
                <a:rPr lang="en-US" sz="1000" dirty="0" smtClean="0">
                  <a:solidFill>
                    <a:srgbClr val="002060"/>
                  </a:solidFill>
                </a:rPr>
                <a:t> test </a:t>
              </a:r>
              <a:r>
                <a:rPr lang="en-US" sz="1000" dirty="0" err="1" smtClean="0">
                  <a:solidFill>
                    <a:srgbClr val="002060"/>
                  </a:solidFill>
                </a:rPr>
                <a:t>sul</a:t>
              </a:r>
              <a:r>
                <a:rPr lang="en-US" sz="1000" dirty="0" smtClean="0">
                  <a:solidFill>
                    <a:srgbClr val="002060"/>
                  </a:solidFill>
                </a:rPr>
                <a:t> campo</a:t>
              </a:r>
              <a:endParaRPr lang="it-IT" sz="1000" dirty="0">
                <a:solidFill>
                  <a:srgbClr val="002060"/>
                </a:solidFill>
              </a:endParaRPr>
            </a:p>
          </p:txBody>
        </p:sp>
        <p:sp>
          <p:nvSpPr>
            <p:cNvPr id="78" name="CasellaDiTesto 77"/>
            <p:cNvSpPr txBox="1"/>
            <p:nvPr/>
          </p:nvSpPr>
          <p:spPr>
            <a:xfrm>
              <a:off x="3771664" y="3895988"/>
              <a:ext cx="1745219" cy="957257"/>
            </a:xfrm>
            <a:prstGeom prst="rect">
              <a:avLst/>
            </a:prstGeom>
            <a:noFill/>
            <a:ln>
              <a:solidFill>
                <a:schemeClr val="bg1">
                  <a:lumMod val="65000"/>
                </a:schemeClr>
              </a:solidFill>
            </a:ln>
          </p:spPr>
          <p:txBody>
            <a:bodyPr wrap="square">
              <a:spAutoFit/>
            </a:bodyPr>
            <a:lstStyle/>
            <a:p>
              <a:pPr algn="ctr">
                <a:defRPr/>
              </a:pPr>
              <a:r>
                <a:rPr lang="en-US" sz="1000" dirty="0" smtClean="0">
                  <a:solidFill>
                    <a:srgbClr val="002060"/>
                  </a:solidFill>
                </a:rPr>
                <a:t>Il range di turbine per </a:t>
              </a:r>
              <a:r>
                <a:rPr lang="en-US" sz="1000" dirty="0" err="1" smtClean="0">
                  <a:solidFill>
                    <a:srgbClr val="FF0000"/>
                  </a:solidFill>
                </a:rPr>
                <a:t>ogni</a:t>
              </a:r>
              <a:r>
                <a:rPr lang="en-US" sz="1000" dirty="0" smtClean="0">
                  <a:solidFill>
                    <a:srgbClr val="FF0000"/>
                  </a:solidFill>
                </a:rPr>
                <a:t> fascia di </a:t>
              </a:r>
              <a:r>
                <a:rPr lang="en-US" sz="1000" dirty="0" err="1" smtClean="0">
                  <a:solidFill>
                    <a:srgbClr val="FF0000"/>
                  </a:solidFill>
                </a:rPr>
                <a:t>potenza</a:t>
              </a:r>
              <a:r>
                <a:rPr lang="en-US" sz="1000" dirty="0" smtClean="0">
                  <a:solidFill>
                    <a:srgbClr val="002060"/>
                  </a:solidFill>
                </a:rPr>
                <a:t> </a:t>
              </a:r>
              <a:r>
                <a:rPr lang="en-US" sz="1000" dirty="0" err="1" smtClean="0">
                  <a:solidFill>
                    <a:srgbClr val="002060"/>
                  </a:solidFill>
                </a:rPr>
                <a:t>sarà</a:t>
              </a:r>
              <a:r>
                <a:rPr lang="en-US" sz="1000" dirty="0" smtClean="0">
                  <a:solidFill>
                    <a:srgbClr val="002060"/>
                  </a:solidFill>
                </a:rPr>
                <a:t> </a:t>
              </a:r>
              <a:r>
                <a:rPr lang="en-US" sz="1000" dirty="0" err="1" smtClean="0">
                  <a:solidFill>
                    <a:srgbClr val="002060"/>
                  </a:solidFill>
                </a:rPr>
                <a:t>completato</a:t>
              </a:r>
              <a:r>
                <a:rPr lang="en-US" sz="1000" dirty="0" smtClean="0">
                  <a:solidFill>
                    <a:srgbClr val="002060"/>
                  </a:solidFill>
                </a:rPr>
                <a:t> per </a:t>
              </a:r>
              <a:r>
                <a:rPr lang="en-US" sz="1000" dirty="0" err="1" smtClean="0">
                  <a:solidFill>
                    <a:srgbClr val="002060"/>
                  </a:solidFill>
                </a:rPr>
                <a:t>il</a:t>
              </a:r>
              <a:r>
                <a:rPr lang="en-US" sz="1000" dirty="0" smtClean="0">
                  <a:solidFill>
                    <a:srgbClr val="002060"/>
                  </a:solidFill>
                </a:rPr>
                <a:t> </a:t>
              </a:r>
              <a:r>
                <a:rPr lang="en-US" sz="1000" dirty="0" err="1" smtClean="0">
                  <a:solidFill>
                    <a:srgbClr val="002060"/>
                  </a:solidFill>
                </a:rPr>
                <a:t>settore</a:t>
              </a:r>
              <a:r>
                <a:rPr lang="en-US" sz="1000" dirty="0" smtClean="0">
                  <a:solidFill>
                    <a:srgbClr val="002060"/>
                  </a:solidFill>
                </a:rPr>
                <a:t> </a:t>
              </a:r>
              <a:r>
                <a:rPr lang="en-US" sz="1000" dirty="0" err="1" smtClean="0">
                  <a:solidFill>
                    <a:srgbClr val="002060"/>
                  </a:solidFill>
                </a:rPr>
                <a:t>della</a:t>
              </a:r>
              <a:r>
                <a:rPr lang="en-US" sz="1000" dirty="0" smtClean="0">
                  <a:solidFill>
                    <a:srgbClr val="002060"/>
                  </a:solidFill>
                </a:rPr>
                <a:t> </a:t>
              </a:r>
              <a:r>
                <a:rPr lang="en-US" sz="1000" dirty="0" err="1" smtClean="0">
                  <a:solidFill>
                    <a:srgbClr val="FF0000"/>
                  </a:solidFill>
                </a:rPr>
                <a:t>bassa</a:t>
              </a:r>
              <a:r>
                <a:rPr lang="en-US" sz="1000" dirty="0" smtClean="0">
                  <a:solidFill>
                    <a:srgbClr val="FF0000"/>
                  </a:solidFill>
                </a:rPr>
                <a:t> </a:t>
              </a:r>
              <a:r>
                <a:rPr lang="en-US" sz="1000" dirty="0" err="1" smtClean="0">
                  <a:solidFill>
                    <a:srgbClr val="FF0000"/>
                  </a:solidFill>
                </a:rPr>
                <a:t>temperatura</a:t>
              </a:r>
              <a:endParaRPr lang="it-IT" sz="1000" dirty="0">
                <a:solidFill>
                  <a:srgbClr val="FF0000"/>
                </a:solidFill>
              </a:endParaRPr>
            </a:p>
          </p:txBody>
        </p:sp>
        <p:sp>
          <p:nvSpPr>
            <p:cNvPr id="79" name="CasellaDiTesto 78"/>
            <p:cNvSpPr txBox="1"/>
            <p:nvPr/>
          </p:nvSpPr>
          <p:spPr>
            <a:xfrm>
              <a:off x="5763337" y="4141863"/>
              <a:ext cx="1758947" cy="924507"/>
            </a:xfrm>
            <a:prstGeom prst="rect">
              <a:avLst/>
            </a:prstGeom>
            <a:noFill/>
            <a:ln>
              <a:solidFill>
                <a:schemeClr val="bg1">
                  <a:lumMod val="65000"/>
                </a:schemeClr>
              </a:solidFill>
            </a:ln>
          </p:spPr>
          <p:txBody>
            <a:bodyPr wrap="square">
              <a:spAutoFit/>
            </a:bodyPr>
            <a:lstStyle/>
            <a:p>
              <a:pPr algn="ctr">
                <a:defRPr/>
              </a:pPr>
              <a:r>
                <a:rPr lang="en-US" sz="1000" dirty="0">
                  <a:solidFill>
                    <a:srgbClr val="002060"/>
                  </a:solidFill>
                </a:rPr>
                <a:t>Il </a:t>
              </a:r>
              <a:r>
                <a:rPr lang="en-US" sz="1000" dirty="0">
                  <a:solidFill>
                    <a:srgbClr val="FF0000"/>
                  </a:solidFill>
                </a:rPr>
                <a:t>primo </a:t>
              </a:r>
              <a:r>
                <a:rPr lang="en-US" sz="1000" dirty="0" err="1" smtClean="0">
                  <a:solidFill>
                    <a:srgbClr val="FF0000"/>
                  </a:solidFill>
                </a:rPr>
                <a:t>turbocompressore</a:t>
              </a:r>
              <a:r>
                <a:rPr lang="en-US" sz="1000" dirty="0">
                  <a:solidFill>
                    <a:srgbClr val="FF0000"/>
                  </a:solidFill>
                </a:rPr>
                <a:t> </a:t>
              </a:r>
              <a:r>
                <a:rPr lang="en-US" sz="1000" dirty="0" smtClean="0">
                  <a:solidFill>
                    <a:srgbClr val="002060"/>
                  </a:solidFill>
                </a:rPr>
                <a:t>per </a:t>
              </a:r>
              <a:r>
                <a:rPr lang="en-US" sz="1000" dirty="0" smtClean="0">
                  <a:solidFill>
                    <a:srgbClr val="FF0000"/>
                  </a:solidFill>
                </a:rPr>
                <a:t>media </a:t>
              </a:r>
              <a:r>
                <a:rPr lang="en-US" sz="1000" dirty="0" err="1">
                  <a:solidFill>
                    <a:srgbClr val="FF0000"/>
                  </a:solidFill>
                </a:rPr>
                <a:t>temperatura</a:t>
              </a:r>
              <a:r>
                <a:rPr lang="en-US" sz="1000" dirty="0">
                  <a:solidFill>
                    <a:srgbClr val="002060"/>
                  </a:solidFill>
                </a:rPr>
                <a:t> </a:t>
              </a:r>
              <a:r>
                <a:rPr lang="en-US" sz="1000" dirty="0" err="1">
                  <a:solidFill>
                    <a:srgbClr val="002060"/>
                  </a:solidFill>
                </a:rPr>
                <a:t>sarà</a:t>
              </a:r>
              <a:r>
                <a:rPr lang="en-US" sz="1000" dirty="0">
                  <a:solidFill>
                    <a:srgbClr val="002060"/>
                  </a:solidFill>
                </a:rPr>
                <a:t> </a:t>
              </a:r>
              <a:r>
                <a:rPr lang="en-US" sz="1000" dirty="0" err="1">
                  <a:solidFill>
                    <a:srgbClr val="002060"/>
                  </a:solidFill>
                </a:rPr>
                <a:t>disponibile</a:t>
              </a:r>
              <a:r>
                <a:rPr lang="en-US" sz="1000" dirty="0">
                  <a:solidFill>
                    <a:srgbClr val="002060"/>
                  </a:solidFill>
                </a:rPr>
                <a:t> per </a:t>
              </a:r>
              <a:r>
                <a:rPr lang="en-US" sz="1000" dirty="0" err="1">
                  <a:solidFill>
                    <a:srgbClr val="002060"/>
                  </a:solidFill>
                </a:rPr>
                <a:t>i</a:t>
              </a:r>
              <a:r>
                <a:rPr lang="en-US" sz="1000" dirty="0">
                  <a:solidFill>
                    <a:srgbClr val="002060"/>
                  </a:solidFill>
                </a:rPr>
                <a:t> test </a:t>
              </a:r>
              <a:r>
                <a:rPr lang="en-US" sz="1000" dirty="0" err="1">
                  <a:solidFill>
                    <a:srgbClr val="002060"/>
                  </a:solidFill>
                </a:rPr>
                <a:t>sul</a:t>
              </a:r>
              <a:r>
                <a:rPr lang="en-US" sz="1000" dirty="0">
                  <a:solidFill>
                    <a:srgbClr val="002060"/>
                  </a:solidFill>
                </a:rPr>
                <a:t> campo</a:t>
              </a:r>
              <a:endParaRPr lang="it-IT" sz="1000" dirty="0">
                <a:solidFill>
                  <a:srgbClr val="002060"/>
                </a:solidFill>
              </a:endParaRPr>
            </a:p>
          </p:txBody>
        </p:sp>
        <p:pic>
          <p:nvPicPr>
            <p:cNvPr id="80" name="Immagine 36"/>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1364" y="5346900"/>
              <a:ext cx="1472794" cy="9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magine 37"/>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2298870" y="2962863"/>
              <a:ext cx="1342181"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4" descr="http://www.farmaceuticas.com.br/wp-content/uploads/2015/02/validacao-de-processo.jp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636584" y="4080354"/>
              <a:ext cx="1284801" cy="101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Immagine 39"/>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2298870" y="4110706"/>
              <a:ext cx="1344766" cy="95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magine 40"/>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6979" y="2973982"/>
              <a:ext cx="1271071" cy="8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5" name="Connettore 2 84"/>
            <p:cNvCxnSpPr>
              <a:endCxn id="87" idx="0"/>
            </p:cNvCxnSpPr>
            <p:nvPr/>
          </p:nvCxnSpPr>
          <p:spPr>
            <a:xfrm flipH="1">
              <a:off x="9856248" y="2683862"/>
              <a:ext cx="21474" cy="1458001"/>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86" name="Rettangolo 85"/>
            <p:cNvSpPr/>
            <p:nvPr/>
          </p:nvSpPr>
          <p:spPr>
            <a:xfrm>
              <a:off x="9288836" y="2325808"/>
              <a:ext cx="1135003" cy="313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smtClean="0">
                  <a:solidFill>
                    <a:srgbClr val="002060"/>
                  </a:solidFill>
                </a:rPr>
                <a:t>FINE </a:t>
              </a:r>
              <a:r>
                <a:rPr lang="en-GB" sz="1400" dirty="0">
                  <a:solidFill>
                    <a:srgbClr val="002060"/>
                  </a:solidFill>
                </a:rPr>
                <a:t>2018</a:t>
              </a:r>
            </a:p>
          </p:txBody>
        </p:sp>
        <p:sp>
          <p:nvSpPr>
            <p:cNvPr id="87" name="CasellaDiTesto 86"/>
            <p:cNvSpPr txBox="1"/>
            <p:nvPr/>
          </p:nvSpPr>
          <p:spPr>
            <a:xfrm>
              <a:off x="9005984" y="4141864"/>
              <a:ext cx="1700527" cy="924507"/>
            </a:xfrm>
            <a:prstGeom prst="rect">
              <a:avLst/>
            </a:prstGeom>
            <a:noFill/>
            <a:ln>
              <a:solidFill>
                <a:schemeClr val="bg1">
                  <a:lumMod val="65000"/>
                </a:schemeClr>
              </a:solidFill>
            </a:ln>
          </p:spPr>
          <p:txBody>
            <a:bodyPr wrap="square">
              <a:spAutoFit/>
            </a:bodyPr>
            <a:lstStyle/>
            <a:p>
              <a:pPr algn="ctr">
                <a:defRPr/>
              </a:pPr>
              <a:r>
                <a:rPr lang="en-US" sz="1000" dirty="0">
                  <a:solidFill>
                    <a:srgbClr val="002060"/>
                  </a:solidFill>
                </a:rPr>
                <a:t>Il range di turbine per </a:t>
              </a:r>
              <a:r>
                <a:rPr lang="en-US" sz="1000" dirty="0" err="1">
                  <a:solidFill>
                    <a:srgbClr val="FF0000"/>
                  </a:solidFill>
                </a:rPr>
                <a:t>ogni</a:t>
              </a:r>
              <a:r>
                <a:rPr lang="en-US" sz="1000" dirty="0">
                  <a:solidFill>
                    <a:srgbClr val="FF0000"/>
                  </a:solidFill>
                </a:rPr>
                <a:t> fascia di </a:t>
              </a:r>
              <a:r>
                <a:rPr lang="en-US" sz="1000" dirty="0" err="1">
                  <a:solidFill>
                    <a:srgbClr val="FF0000"/>
                  </a:solidFill>
                </a:rPr>
                <a:t>potenza</a:t>
              </a:r>
              <a:r>
                <a:rPr lang="en-US" sz="1000" dirty="0">
                  <a:solidFill>
                    <a:srgbClr val="002060"/>
                  </a:solidFill>
                </a:rPr>
                <a:t> </a:t>
              </a:r>
              <a:r>
                <a:rPr lang="en-US" sz="1000" dirty="0" err="1">
                  <a:solidFill>
                    <a:srgbClr val="002060"/>
                  </a:solidFill>
                </a:rPr>
                <a:t>sarà</a:t>
              </a:r>
              <a:r>
                <a:rPr lang="en-US" sz="1000" dirty="0">
                  <a:solidFill>
                    <a:srgbClr val="002060"/>
                  </a:solidFill>
                </a:rPr>
                <a:t> </a:t>
              </a:r>
              <a:r>
                <a:rPr lang="en-US" sz="1000" dirty="0" err="1">
                  <a:solidFill>
                    <a:srgbClr val="002060"/>
                  </a:solidFill>
                </a:rPr>
                <a:t>completato</a:t>
              </a:r>
              <a:r>
                <a:rPr lang="en-US" sz="1000" dirty="0">
                  <a:solidFill>
                    <a:srgbClr val="002060"/>
                  </a:solidFill>
                </a:rPr>
                <a:t> per </a:t>
              </a:r>
              <a:r>
                <a:rPr lang="en-US" sz="1000" dirty="0" err="1">
                  <a:solidFill>
                    <a:srgbClr val="002060"/>
                  </a:solidFill>
                </a:rPr>
                <a:t>il</a:t>
              </a:r>
              <a:r>
                <a:rPr lang="en-US" sz="1000" dirty="0">
                  <a:solidFill>
                    <a:srgbClr val="002060"/>
                  </a:solidFill>
                </a:rPr>
                <a:t> </a:t>
              </a:r>
              <a:r>
                <a:rPr lang="en-US" sz="1000" dirty="0" err="1">
                  <a:solidFill>
                    <a:srgbClr val="002060"/>
                  </a:solidFill>
                </a:rPr>
                <a:t>settore</a:t>
              </a:r>
              <a:r>
                <a:rPr lang="en-US" sz="1000" dirty="0">
                  <a:solidFill>
                    <a:srgbClr val="002060"/>
                  </a:solidFill>
                </a:rPr>
                <a:t> </a:t>
              </a:r>
              <a:r>
                <a:rPr lang="en-US" sz="1000" dirty="0" err="1">
                  <a:solidFill>
                    <a:srgbClr val="002060"/>
                  </a:solidFill>
                </a:rPr>
                <a:t>della</a:t>
              </a:r>
              <a:r>
                <a:rPr lang="en-US" sz="1000" dirty="0">
                  <a:solidFill>
                    <a:srgbClr val="002060"/>
                  </a:solidFill>
                </a:rPr>
                <a:t> </a:t>
              </a:r>
              <a:r>
                <a:rPr lang="en-US" sz="1000" dirty="0" smtClean="0">
                  <a:solidFill>
                    <a:srgbClr val="FF0000"/>
                  </a:solidFill>
                </a:rPr>
                <a:t>media </a:t>
              </a:r>
              <a:r>
                <a:rPr lang="en-US" sz="1000" dirty="0" err="1">
                  <a:solidFill>
                    <a:srgbClr val="FF0000"/>
                  </a:solidFill>
                </a:rPr>
                <a:t>temperatura</a:t>
              </a:r>
              <a:endParaRPr lang="it-IT" sz="1000" dirty="0">
                <a:solidFill>
                  <a:srgbClr val="FF0000"/>
                </a:solidFill>
              </a:endParaRPr>
            </a:p>
          </p:txBody>
        </p:sp>
      </p:grpSp>
      <p:sp>
        <p:nvSpPr>
          <p:cNvPr id="88" name="Text Box 6"/>
          <p:cNvSpPr txBox="1">
            <a:spLocks noChangeArrowheads="1"/>
          </p:cNvSpPr>
          <p:nvPr/>
        </p:nvSpPr>
        <p:spPr bwMode="auto">
          <a:xfrm>
            <a:off x="2335966" y="2738718"/>
            <a:ext cx="525938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000" b="1" dirty="0">
                <a:solidFill>
                  <a:srgbClr val="003874"/>
                </a:solidFill>
              </a:rPr>
              <a:t>FAST TRACK TO </a:t>
            </a:r>
            <a:r>
              <a:rPr lang="it-IT" altLang="it-IT" sz="2000" b="1" dirty="0" smtClean="0">
                <a:solidFill>
                  <a:srgbClr val="003874"/>
                </a:solidFill>
              </a:rPr>
              <a:t>INNOVATION PILOT</a:t>
            </a:r>
            <a:endParaRPr lang="it-IT" altLang="it-IT" sz="2000" b="1" dirty="0">
              <a:solidFill>
                <a:srgbClr val="003874"/>
              </a:solidFill>
            </a:endParaRPr>
          </a:p>
        </p:txBody>
      </p:sp>
      <p:pic>
        <p:nvPicPr>
          <p:cNvPr id="89" name="Immagine 3"/>
          <p:cNvPicPr>
            <a:picLocks noChangeAspect="1"/>
          </p:cNvPicPr>
          <p:nvPr/>
        </p:nvPicPr>
        <p:blipFill>
          <a:blip r:embed="rId12">
            <a:extLst>
              <a:ext uri="{28A0092B-C50C-407E-A947-70E740481C1C}">
                <a14:useLocalDpi xmlns:a14="http://schemas.microsoft.com/office/drawing/2010/main" val="0"/>
              </a:ext>
            </a:extLst>
          </a:blip>
          <a:srcRect l="8492" r="10440"/>
          <a:stretch>
            <a:fillRect/>
          </a:stretch>
        </p:blipFill>
        <p:spPr bwMode="auto">
          <a:xfrm>
            <a:off x="230933" y="5215963"/>
            <a:ext cx="1541540" cy="126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 descr="Risultati immagini per chillventa 20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5825" y="6129817"/>
            <a:ext cx="173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8" descr="Risultati immagini per european cold chain conferenc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6615" y="5480112"/>
            <a:ext cx="20653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Immagine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381632" y="5480112"/>
            <a:ext cx="715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0" descr="Risultati immagini per marcatura c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0770" y="5569012"/>
            <a:ext cx="7127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6" descr="Risultati immagini per food drink europe congres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34475" y="5570412"/>
            <a:ext cx="10541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4" descr="Risultati immagini per labvolution 20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01451" y="5480266"/>
            <a:ext cx="676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6" descr="Risultati immagini per biotechnica 2021"/>
          <p:cNvPicPr>
            <a:picLocks noChangeAspect="1" noChangeArrowheads="1"/>
          </p:cNvPicPr>
          <p:nvPr/>
        </p:nvPicPr>
        <p:blipFill>
          <a:blip r:embed="rId19">
            <a:extLst>
              <a:ext uri="{28A0092B-C50C-407E-A947-70E740481C1C}">
                <a14:useLocalDpi xmlns:a14="http://schemas.microsoft.com/office/drawing/2010/main" val="0"/>
              </a:ext>
            </a:extLst>
          </a:blip>
          <a:srcRect l="32040" r="32187"/>
          <a:stretch>
            <a:fillRect/>
          </a:stretch>
        </p:blipFill>
        <p:spPr bwMode="auto">
          <a:xfrm>
            <a:off x="4089102" y="6031945"/>
            <a:ext cx="736122" cy="53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4" descr="Risultati immagini per mostra convegno 20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20591" y="5500837"/>
            <a:ext cx="69373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ppt_x"/>
                                          </p:val>
                                        </p:tav>
                                        <p:tav tm="100000">
                                          <p:val>
                                            <p:strVal val="#ppt_x"/>
                                          </p:val>
                                        </p:tav>
                                      </p:tavLst>
                                    </p:anim>
                                    <p:anim calcmode="lin" valueType="num">
                                      <p:cBhvr additive="base">
                                        <p:cTn id="12" dur="5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ppt_x"/>
                                          </p:val>
                                        </p:tav>
                                        <p:tav tm="100000">
                                          <p:val>
                                            <p:strVal val="#ppt_x"/>
                                          </p:val>
                                        </p:tav>
                                      </p:tavLst>
                                    </p:anim>
                                    <p:anim calcmode="lin" valueType="num">
                                      <p:cBhvr additive="base">
                                        <p:cTn id="16" dur="5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ppt_x"/>
                                          </p:val>
                                        </p:tav>
                                        <p:tav tm="100000">
                                          <p:val>
                                            <p:strVal val="#ppt_x"/>
                                          </p:val>
                                        </p:tav>
                                      </p:tavLst>
                                    </p:anim>
                                    <p:anim calcmode="lin" valueType="num">
                                      <p:cBhvr additive="base">
                                        <p:cTn id="24" dur="500" fill="hold"/>
                                        <p:tgtEl>
                                          <p:spTgt spid="9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500" fill="hold"/>
                                        <p:tgtEl>
                                          <p:spTgt spid="92"/>
                                        </p:tgtEl>
                                        <p:attrNameLst>
                                          <p:attrName>ppt_x</p:attrName>
                                        </p:attrNameLst>
                                      </p:cBhvr>
                                      <p:tavLst>
                                        <p:tav tm="0">
                                          <p:val>
                                            <p:strVal val="#ppt_x"/>
                                          </p:val>
                                        </p:tav>
                                        <p:tav tm="100000">
                                          <p:val>
                                            <p:strVal val="#ppt_x"/>
                                          </p:val>
                                        </p:tav>
                                      </p:tavLst>
                                    </p:anim>
                                    <p:anim calcmode="lin" valueType="num">
                                      <p:cBhvr additive="base">
                                        <p:cTn id="28" dur="500" fill="hold"/>
                                        <p:tgtEl>
                                          <p:spTgt spid="9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fill="hold"/>
                                        <p:tgtEl>
                                          <p:spTgt spid="93"/>
                                        </p:tgtEl>
                                        <p:attrNameLst>
                                          <p:attrName>ppt_x</p:attrName>
                                        </p:attrNameLst>
                                      </p:cBhvr>
                                      <p:tavLst>
                                        <p:tav tm="0">
                                          <p:val>
                                            <p:strVal val="#ppt_x"/>
                                          </p:val>
                                        </p:tav>
                                        <p:tav tm="100000">
                                          <p:val>
                                            <p:strVal val="#ppt_x"/>
                                          </p:val>
                                        </p:tav>
                                      </p:tavLst>
                                    </p:anim>
                                    <p:anim calcmode="lin" valueType="num">
                                      <p:cBhvr additive="base">
                                        <p:cTn id="32" dur="500" fill="hold"/>
                                        <p:tgtEl>
                                          <p:spTgt spid="9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additive="base">
                                        <p:cTn id="35" dur="500" fill="hold"/>
                                        <p:tgtEl>
                                          <p:spTgt spid="94"/>
                                        </p:tgtEl>
                                        <p:attrNameLst>
                                          <p:attrName>ppt_x</p:attrName>
                                        </p:attrNameLst>
                                      </p:cBhvr>
                                      <p:tavLst>
                                        <p:tav tm="0">
                                          <p:val>
                                            <p:strVal val="#ppt_x"/>
                                          </p:val>
                                        </p:tav>
                                        <p:tav tm="100000">
                                          <p:val>
                                            <p:strVal val="#ppt_x"/>
                                          </p:val>
                                        </p:tav>
                                      </p:tavLst>
                                    </p:anim>
                                    <p:anim calcmode="lin" valueType="num">
                                      <p:cBhvr additive="base">
                                        <p:cTn id="36" dur="500" fill="hold"/>
                                        <p:tgtEl>
                                          <p:spTgt spid="9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500" fill="hold"/>
                                        <p:tgtEl>
                                          <p:spTgt spid="95"/>
                                        </p:tgtEl>
                                        <p:attrNameLst>
                                          <p:attrName>ppt_x</p:attrName>
                                        </p:attrNameLst>
                                      </p:cBhvr>
                                      <p:tavLst>
                                        <p:tav tm="0">
                                          <p:val>
                                            <p:strVal val="#ppt_x"/>
                                          </p:val>
                                        </p:tav>
                                        <p:tav tm="100000">
                                          <p:val>
                                            <p:strVal val="#ppt_x"/>
                                          </p:val>
                                        </p:tav>
                                      </p:tavLst>
                                    </p:anim>
                                    <p:anim calcmode="lin" valueType="num">
                                      <p:cBhvr additive="base">
                                        <p:cTn id="40" dur="500" fill="hold"/>
                                        <p:tgtEl>
                                          <p:spTgt spid="9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500" fill="hold"/>
                                        <p:tgtEl>
                                          <p:spTgt spid="96"/>
                                        </p:tgtEl>
                                        <p:attrNameLst>
                                          <p:attrName>ppt_x</p:attrName>
                                        </p:attrNameLst>
                                      </p:cBhvr>
                                      <p:tavLst>
                                        <p:tav tm="0">
                                          <p:val>
                                            <p:strVal val="#ppt_x"/>
                                          </p:val>
                                        </p:tav>
                                        <p:tav tm="100000">
                                          <p:val>
                                            <p:strVal val="#ppt_x"/>
                                          </p:val>
                                        </p:tav>
                                      </p:tavLst>
                                    </p:anim>
                                    <p:anim calcmode="lin" valueType="num">
                                      <p:cBhvr additive="base">
                                        <p:cTn id="44" dur="500" fill="hold"/>
                                        <p:tgtEl>
                                          <p:spTgt spid="9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cBhvr additive="base">
                                        <p:cTn id="47" dur="500" fill="hold"/>
                                        <p:tgtEl>
                                          <p:spTgt spid="97"/>
                                        </p:tgtEl>
                                        <p:attrNameLst>
                                          <p:attrName>ppt_x</p:attrName>
                                        </p:attrNameLst>
                                      </p:cBhvr>
                                      <p:tavLst>
                                        <p:tav tm="0">
                                          <p:val>
                                            <p:strVal val="#ppt_x"/>
                                          </p:val>
                                        </p:tav>
                                        <p:tav tm="100000">
                                          <p:val>
                                            <p:strVal val="#ppt_x"/>
                                          </p:val>
                                        </p:tav>
                                      </p:tavLst>
                                    </p:anim>
                                    <p:anim calcmode="lin" valueType="num">
                                      <p:cBhvr additive="base">
                                        <p:cTn id="48" dur="500" fill="hold"/>
                                        <p:tgtEl>
                                          <p:spTgt spid="9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7310" y="3722915"/>
            <a:ext cx="4063585" cy="2370752"/>
          </a:xfrm>
          <a:prstGeom prst="rect">
            <a:avLst/>
          </a:prstGeom>
        </p:spPr>
      </p:pic>
      <p:sp>
        <p:nvSpPr>
          <p:cNvPr id="5" name="Segnaposto contenuto 2"/>
          <p:cNvSpPr txBox="1">
            <a:spLocks/>
          </p:cNvSpPr>
          <p:nvPr/>
        </p:nvSpPr>
        <p:spPr>
          <a:xfrm>
            <a:off x="2034343" y="1720175"/>
            <a:ext cx="7589520" cy="17379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2" pitchFamily="18" charset="2"/>
              <a:buNone/>
            </a:pPr>
            <a:r>
              <a:rPr lang="it-IT" sz="6000" b="1" dirty="0" smtClean="0">
                <a:solidFill>
                  <a:srgbClr val="0070C0"/>
                </a:solidFill>
                <a:effectLst>
                  <a:outerShdw blurRad="38100" dist="38100" dir="2700000" algn="tl">
                    <a:srgbClr val="000000">
                      <a:alpha val="43137"/>
                    </a:srgbClr>
                  </a:outerShdw>
                </a:effectLst>
              </a:rPr>
              <a:t>GRAZIE PER L’ATTENZIONE</a:t>
            </a:r>
            <a:endParaRPr lang="it-IT" sz="5400" b="1" dirty="0" smtClean="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Tree>
    <p:extLst>
      <p:ext uri="{BB962C8B-B14F-4D97-AF65-F5344CB8AC3E}">
        <p14:creationId xmlns:p14="http://schemas.microsoft.com/office/powerpoint/2010/main" val="287300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b="15930"/>
          <a:stretch/>
        </p:blipFill>
        <p:spPr>
          <a:xfrm>
            <a:off x="2150772" y="1714865"/>
            <a:ext cx="7910945" cy="4805809"/>
          </a:xfrm>
          <a:prstGeom prst="rect">
            <a:avLst/>
          </a:prstGeom>
        </p:spPr>
      </p:pic>
      <p:sp>
        <p:nvSpPr>
          <p:cNvPr id="27" name="Segnaposto numero diapositiva 8"/>
          <p:cNvSpPr>
            <a:spLocks noGrp="1"/>
          </p:cNvSpPr>
          <p:nvPr>
            <p:ph type="sldNum" sz="quarter" idx="12"/>
          </p:nvPr>
        </p:nvSpPr>
        <p:spPr>
          <a:xfrm>
            <a:off x="8602420" y="6549108"/>
            <a:ext cx="2743200" cy="365125"/>
          </a:xfrm>
        </p:spPr>
        <p:txBody>
          <a:bodyPr/>
          <a:lstStyle/>
          <a:p>
            <a:r>
              <a:rPr lang="it-IT" sz="1400" dirty="0" smtClean="0">
                <a:solidFill>
                  <a:schemeClr val="bg1"/>
                </a:solidFill>
              </a:rPr>
              <a:t>2</a:t>
            </a:r>
            <a:endParaRPr lang="it-IT" sz="1400" dirty="0">
              <a:solidFill>
                <a:schemeClr val="bg1"/>
              </a:solidFill>
            </a:endParaRPr>
          </a:p>
        </p:txBody>
      </p:sp>
      <p:sp>
        <p:nvSpPr>
          <p:cNvPr id="10" name="Rettangolo arrotondato 1"/>
          <p:cNvSpPr>
            <a:spLocks noChangeArrowheads="1"/>
          </p:cNvSpPr>
          <p:nvPr/>
        </p:nvSpPr>
        <p:spPr bwMode="auto">
          <a:xfrm>
            <a:off x="7495855" y="4985194"/>
            <a:ext cx="839586" cy="332364"/>
          </a:xfrm>
          <a:prstGeom prst="roundRect">
            <a:avLst>
              <a:gd name="adj" fmla="val 16667"/>
            </a:avLst>
          </a:prstGeom>
          <a:noFill/>
          <a:ln w="38100" algn="ctr">
            <a:solidFill>
              <a:srgbClr val="F6800A"/>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it-IT" altLang="it-IT" sz="2400"/>
          </a:p>
        </p:txBody>
      </p:sp>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5952" y="5324294"/>
            <a:ext cx="2099391" cy="1224814"/>
          </a:xfrm>
          <a:prstGeom prst="rect">
            <a:avLst/>
          </a:prstGeom>
        </p:spPr>
      </p:pic>
      <p:pic>
        <p:nvPicPr>
          <p:cNvPr id="16" name="Im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9" name="CasellaDiTesto 8"/>
          <p:cNvSpPr txBox="1"/>
          <p:nvPr/>
        </p:nvSpPr>
        <p:spPr>
          <a:xfrm>
            <a:off x="2436922" y="1040100"/>
            <a:ext cx="7668807" cy="646331"/>
          </a:xfrm>
          <a:prstGeom prst="rect">
            <a:avLst/>
          </a:prstGeom>
          <a:noFill/>
        </p:spPr>
        <p:txBody>
          <a:bodyPr wrap="square" rtlCol="0">
            <a:spAutoFit/>
          </a:bodyPr>
          <a:lstStyle/>
          <a:p>
            <a:pPr algn="ctr"/>
            <a:r>
              <a:rPr lang="it-IT" sz="3600" b="1" dirty="0" smtClean="0">
                <a:solidFill>
                  <a:srgbClr val="0070C0"/>
                </a:solidFill>
              </a:rPr>
              <a:t>STRUTTURA SOCIETARIA</a:t>
            </a:r>
            <a:endParaRPr lang="it-IT" sz="3600" b="1" dirty="0">
              <a:solidFill>
                <a:srgbClr val="0070C0"/>
              </a:solidFill>
            </a:endParaRPr>
          </a:p>
        </p:txBody>
      </p:sp>
      <p:sp>
        <p:nvSpPr>
          <p:cNvPr id="11" name="CasellaDiTesto 10"/>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IL GRUPPO</a:t>
            </a:r>
            <a:endParaRPr lang="it-IT" sz="2800" b="1" dirty="0">
              <a:solidFill>
                <a:schemeClr val="bg1"/>
              </a:solidFill>
            </a:endParaRPr>
          </a:p>
        </p:txBody>
      </p:sp>
    </p:spTree>
    <p:extLst>
      <p:ext uri="{BB962C8B-B14F-4D97-AF65-F5344CB8AC3E}">
        <p14:creationId xmlns:p14="http://schemas.microsoft.com/office/powerpoint/2010/main" val="365235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8" y="4310192"/>
            <a:ext cx="3763960" cy="226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Segnaposto numero diapositiva 8"/>
          <p:cNvSpPr>
            <a:spLocks noGrp="1"/>
          </p:cNvSpPr>
          <p:nvPr>
            <p:ph type="sldNum" sz="quarter" idx="12"/>
          </p:nvPr>
        </p:nvSpPr>
        <p:spPr>
          <a:xfrm>
            <a:off x="8602420" y="6549108"/>
            <a:ext cx="2743200" cy="365125"/>
          </a:xfrm>
        </p:spPr>
        <p:txBody>
          <a:bodyPr/>
          <a:lstStyle/>
          <a:p>
            <a:r>
              <a:rPr lang="it-IT" sz="1400" dirty="0" smtClean="0">
                <a:solidFill>
                  <a:schemeClr val="bg1"/>
                </a:solidFill>
              </a:rPr>
              <a:t>3</a:t>
            </a:r>
            <a:endParaRPr lang="it-IT" sz="1400" dirty="0">
              <a:solidFill>
                <a:schemeClr val="bg1"/>
              </a:solidFill>
            </a:endParaRPr>
          </a:p>
        </p:txBody>
      </p:sp>
      <p:cxnSp>
        <p:nvCxnSpPr>
          <p:cNvPr id="40" name="Connettore 2 39"/>
          <p:cNvCxnSpPr/>
          <p:nvPr/>
        </p:nvCxnSpPr>
        <p:spPr>
          <a:xfrm>
            <a:off x="11201395" y="2535105"/>
            <a:ext cx="0" cy="195180"/>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1" name="Rettangolo 40"/>
          <p:cNvSpPr/>
          <p:nvPr/>
        </p:nvSpPr>
        <p:spPr>
          <a:xfrm>
            <a:off x="10486369" y="2136709"/>
            <a:ext cx="1430052" cy="29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alibri Light" panose="020F0302020204030204" pitchFamily="34" charset="0"/>
              </a:rPr>
              <a:t>2016</a:t>
            </a:r>
            <a:endParaRPr lang="en-GB" sz="1600" b="1" dirty="0">
              <a:solidFill>
                <a:schemeClr val="tx1"/>
              </a:solidFill>
              <a:latin typeface="Calibri Light" panose="020F0302020204030204" pitchFamily="34" charset="0"/>
            </a:endParaRPr>
          </a:p>
        </p:txBody>
      </p:sp>
      <p:pic>
        <p:nvPicPr>
          <p:cNvPr id="42" name="Immagin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grpSp>
        <p:nvGrpSpPr>
          <p:cNvPr id="46" name="Gruppo 45"/>
          <p:cNvGrpSpPr/>
          <p:nvPr/>
        </p:nvGrpSpPr>
        <p:grpSpPr>
          <a:xfrm>
            <a:off x="85059" y="2125475"/>
            <a:ext cx="12106941" cy="4423633"/>
            <a:chOff x="203200" y="1791952"/>
            <a:chExt cx="10314470" cy="5711427"/>
          </a:xfrm>
        </p:grpSpPr>
        <p:sp>
          <p:nvSpPr>
            <p:cNvPr id="60" name="Rettangolo 59"/>
            <p:cNvSpPr/>
            <p:nvPr/>
          </p:nvSpPr>
          <p:spPr>
            <a:xfrm>
              <a:off x="7044709" y="2747783"/>
              <a:ext cx="1723864" cy="3366152"/>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it-IT" sz="1400" dirty="0">
                  <a:solidFill>
                    <a:schemeClr val="tx1">
                      <a:lumMod val="65000"/>
                      <a:lumOff val="35000"/>
                    </a:schemeClr>
                  </a:solidFill>
                  <a:latin typeface="Calibri Light" panose="020F0302020204030204" pitchFamily="34" charset="0"/>
                </a:rPr>
                <a:t>T</a:t>
              </a:r>
              <a:r>
                <a:rPr lang="it-IT" sz="1400" dirty="0" smtClean="0">
                  <a:solidFill>
                    <a:schemeClr val="tx1">
                      <a:lumMod val="65000"/>
                      <a:lumOff val="35000"/>
                    </a:schemeClr>
                  </a:solidFill>
                  <a:latin typeface="Calibri Light" panose="020F0302020204030204" pitchFamily="34" charset="0"/>
                </a:rPr>
                <a:t>est </a:t>
              </a:r>
              <a:r>
                <a:rPr lang="it-IT" sz="1400" dirty="0">
                  <a:solidFill>
                    <a:schemeClr val="tx1">
                      <a:lumMod val="65000"/>
                      <a:lumOff val="35000"/>
                    </a:schemeClr>
                  </a:solidFill>
                  <a:latin typeface="Calibri Light" panose="020F0302020204030204" pitchFamily="34" charset="0"/>
                </a:rPr>
                <a:t>di varianti sul prototipo per avvicinarsi agli obiettivi </a:t>
              </a:r>
              <a:r>
                <a:rPr lang="it-IT" sz="1400" dirty="0" smtClean="0">
                  <a:solidFill>
                    <a:schemeClr val="tx1">
                      <a:lumMod val="65000"/>
                      <a:lumOff val="35000"/>
                    </a:schemeClr>
                  </a:solidFill>
                  <a:latin typeface="Calibri Light" panose="020F0302020204030204" pitchFamily="34" charset="0"/>
                </a:rPr>
                <a:t>teorici</a:t>
              </a:r>
            </a:p>
            <a:p>
              <a:pPr marL="171450" indent="-171450">
                <a:buFont typeface="Arial" panose="020B0604020202020204" pitchFamily="34" charset="0"/>
                <a:buChar char="•"/>
              </a:pPr>
              <a:r>
                <a:rPr lang="it-IT" sz="1400" dirty="0">
                  <a:solidFill>
                    <a:schemeClr val="tx1">
                      <a:lumMod val="65000"/>
                      <a:lumOff val="35000"/>
                    </a:schemeClr>
                  </a:solidFill>
                  <a:latin typeface="Calibri Light" panose="020F0302020204030204" pitchFamily="34" charset="0"/>
                </a:rPr>
                <a:t>R</a:t>
              </a:r>
              <a:r>
                <a:rPr lang="it-IT" sz="1400" dirty="0" smtClean="0">
                  <a:solidFill>
                    <a:schemeClr val="tx1">
                      <a:lumMod val="65000"/>
                      <a:lumOff val="35000"/>
                    </a:schemeClr>
                  </a:solidFill>
                  <a:latin typeface="Calibri Light" panose="020F0302020204030204" pitchFamily="34" charset="0"/>
                </a:rPr>
                <a:t>icerca </a:t>
              </a:r>
              <a:r>
                <a:rPr lang="it-IT" sz="1400" dirty="0">
                  <a:solidFill>
                    <a:schemeClr val="tx1">
                      <a:lumMod val="65000"/>
                      <a:lumOff val="35000"/>
                    </a:schemeClr>
                  </a:solidFill>
                  <a:latin typeface="Calibri Light" panose="020F0302020204030204" pitchFamily="34" charset="0"/>
                </a:rPr>
                <a:t>partner per industrializzazione </a:t>
              </a:r>
              <a:r>
                <a:rPr lang="it-IT" sz="1400" dirty="0" smtClean="0">
                  <a:solidFill>
                    <a:schemeClr val="tx1">
                      <a:lumMod val="65000"/>
                      <a:lumOff val="35000"/>
                    </a:schemeClr>
                  </a:solidFill>
                  <a:latin typeface="Calibri Light" panose="020F0302020204030204" pitchFamily="34" charset="0"/>
                </a:rPr>
                <a:t>del progetto</a:t>
              </a:r>
            </a:p>
            <a:p>
              <a:pPr marL="171450" indent="-171450">
                <a:buFont typeface="Arial" panose="020B0604020202020204" pitchFamily="34" charset="0"/>
                <a:buChar char="•"/>
              </a:pPr>
              <a:r>
                <a:rPr lang="it-IT" sz="1400" dirty="0">
                  <a:solidFill>
                    <a:schemeClr val="tx1">
                      <a:lumMod val="65000"/>
                      <a:lumOff val="35000"/>
                    </a:schemeClr>
                  </a:solidFill>
                  <a:latin typeface="Calibri Light" panose="020F0302020204030204" pitchFamily="34" charset="0"/>
                </a:rPr>
                <a:t>P</a:t>
              </a:r>
              <a:r>
                <a:rPr lang="it-IT" sz="1400" dirty="0" smtClean="0">
                  <a:solidFill>
                    <a:schemeClr val="tx1">
                      <a:lumMod val="65000"/>
                      <a:lumOff val="35000"/>
                    </a:schemeClr>
                  </a:solidFill>
                  <a:latin typeface="Calibri Light" panose="020F0302020204030204" pitchFamily="34" charset="0"/>
                </a:rPr>
                <a:t>rime </a:t>
              </a:r>
              <a:r>
                <a:rPr lang="it-IT" sz="1400" dirty="0">
                  <a:solidFill>
                    <a:schemeClr val="tx1">
                      <a:lumMod val="65000"/>
                      <a:lumOff val="35000"/>
                    </a:schemeClr>
                  </a:solidFill>
                  <a:latin typeface="Calibri Light" panose="020F0302020204030204" pitchFamily="34" charset="0"/>
                </a:rPr>
                <a:t>attività di </a:t>
              </a:r>
              <a:r>
                <a:rPr lang="it-IT" sz="1400" i="1" dirty="0" err="1">
                  <a:solidFill>
                    <a:schemeClr val="tx1">
                      <a:lumMod val="65000"/>
                      <a:lumOff val="35000"/>
                    </a:schemeClr>
                  </a:solidFill>
                  <a:latin typeface="Calibri Light" panose="020F0302020204030204" pitchFamily="34" charset="0"/>
                </a:rPr>
                <a:t>dissemination</a:t>
              </a:r>
              <a:r>
                <a:rPr lang="it-IT" sz="1400" dirty="0">
                  <a:solidFill>
                    <a:schemeClr val="tx1">
                      <a:lumMod val="65000"/>
                      <a:lumOff val="35000"/>
                    </a:schemeClr>
                  </a:solidFill>
                  <a:latin typeface="Calibri Light" panose="020F0302020204030204" pitchFamily="34" charset="0"/>
                </a:rPr>
                <a:t> dei risultati su tutta la filiera dei possibili </a:t>
              </a:r>
              <a:r>
                <a:rPr lang="it-IT" sz="1400" i="1" dirty="0" smtClean="0">
                  <a:solidFill>
                    <a:schemeClr val="tx1">
                      <a:lumMod val="65000"/>
                      <a:lumOff val="35000"/>
                    </a:schemeClr>
                  </a:solidFill>
                  <a:latin typeface="Calibri Light" panose="020F0302020204030204" pitchFamily="34" charset="0"/>
                </a:rPr>
                <a:t>stakeholder</a:t>
              </a:r>
              <a:endParaRPr lang="it-IT" sz="1400" dirty="0">
                <a:solidFill>
                  <a:schemeClr val="tx1">
                    <a:lumMod val="65000"/>
                    <a:lumOff val="35000"/>
                  </a:schemeClr>
                </a:solidFill>
                <a:latin typeface="Calibri Light" panose="020F0302020204030204" pitchFamily="34" charset="0"/>
              </a:endParaRPr>
            </a:p>
          </p:txBody>
        </p:sp>
        <p:sp>
          <p:nvSpPr>
            <p:cNvPr id="61" name="Rettangolo 60"/>
            <p:cNvSpPr/>
            <p:nvPr/>
          </p:nvSpPr>
          <p:spPr>
            <a:xfrm>
              <a:off x="5642810" y="5293013"/>
              <a:ext cx="1343116" cy="2210366"/>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err="1" smtClean="0">
                  <a:solidFill>
                    <a:schemeClr val="tx1">
                      <a:lumMod val="65000"/>
                      <a:lumOff val="35000"/>
                    </a:schemeClr>
                  </a:solidFill>
                  <a:latin typeface="Calibri Light" panose="020F0302020204030204" pitchFamily="34" charset="0"/>
                </a:rPr>
                <a:t>Dimostrata</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applicabilità</a:t>
              </a:r>
              <a:r>
                <a:rPr lang="en-GB" sz="1400" dirty="0" smtClean="0">
                  <a:solidFill>
                    <a:schemeClr val="tx1">
                      <a:lumMod val="65000"/>
                      <a:lumOff val="35000"/>
                    </a:schemeClr>
                  </a:solidFill>
                  <a:latin typeface="Calibri Light" panose="020F0302020204030204" pitchFamily="34" charset="0"/>
                </a:rPr>
                <a:t> del </a:t>
              </a:r>
              <a:r>
                <a:rPr lang="en-GB" sz="1400" dirty="0" err="1" smtClean="0">
                  <a:solidFill>
                    <a:schemeClr val="tx1">
                      <a:lumMod val="65000"/>
                      <a:lumOff val="35000"/>
                    </a:schemeClr>
                  </a:solidFill>
                  <a:latin typeface="Calibri Light" panose="020F0302020204030204" pitchFamily="34" charset="0"/>
                </a:rPr>
                <a:t>sistema</a:t>
              </a:r>
              <a:endParaRPr lang="en-GB" sz="1400" dirty="0" smtClean="0">
                <a:solidFill>
                  <a:schemeClr val="tx1">
                    <a:lumMod val="65000"/>
                    <a:lumOff val="35000"/>
                  </a:schemeClr>
                </a:solidFill>
                <a:latin typeface="Calibri Light" panose="020F0302020204030204" pitchFamily="34" charset="0"/>
              </a:endParaRPr>
            </a:p>
            <a:p>
              <a:pPr marL="171450" indent="-171450">
                <a:buFont typeface="Arial" panose="020B0604020202020204" pitchFamily="34" charset="0"/>
                <a:buChar char="•"/>
              </a:pPr>
              <a:r>
                <a:rPr lang="en-GB" sz="1400" dirty="0" err="1" smtClean="0">
                  <a:solidFill>
                    <a:schemeClr val="tx1">
                      <a:lumMod val="65000"/>
                      <a:lumOff val="35000"/>
                    </a:schemeClr>
                  </a:solidFill>
                  <a:latin typeface="Calibri Light" panose="020F0302020204030204" pitchFamily="34" charset="0"/>
                </a:rPr>
                <a:t>Risparmio</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ottenuto</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pari</a:t>
              </a:r>
              <a:r>
                <a:rPr lang="en-GB" sz="1400" dirty="0" smtClean="0">
                  <a:solidFill>
                    <a:schemeClr val="tx1">
                      <a:lumMod val="65000"/>
                      <a:lumOff val="35000"/>
                    </a:schemeClr>
                  </a:solidFill>
                  <a:latin typeface="Calibri Light" panose="020F0302020204030204" pitchFamily="34" charset="0"/>
                </a:rPr>
                <a:t> al 70% di </a:t>
              </a:r>
              <a:r>
                <a:rPr lang="en-GB" sz="1400" dirty="0" err="1" smtClean="0">
                  <a:solidFill>
                    <a:schemeClr val="tx1">
                      <a:lumMod val="65000"/>
                      <a:lumOff val="35000"/>
                    </a:schemeClr>
                  </a:solidFill>
                  <a:latin typeface="Calibri Light" panose="020F0302020204030204" pitchFamily="34" charset="0"/>
                </a:rPr>
                <a:t>quello</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calcolato</a:t>
              </a:r>
              <a:r>
                <a:rPr lang="en-GB" sz="1400" dirty="0" smtClean="0">
                  <a:solidFill>
                    <a:schemeClr val="tx1">
                      <a:lumMod val="65000"/>
                      <a:lumOff val="35000"/>
                    </a:schemeClr>
                  </a:solidFill>
                  <a:latin typeface="Calibri Light" panose="020F0302020204030204" pitchFamily="34" charset="0"/>
                </a:rPr>
                <a:t> per via </a:t>
              </a:r>
              <a:r>
                <a:rPr lang="en-GB" sz="1400" dirty="0" err="1" smtClean="0">
                  <a:solidFill>
                    <a:schemeClr val="tx1">
                      <a:lumMod val="65000"/>
                      <a:lumOff val="35000"/>
                    </a:schemeClr>
                  </a:solidFill>
                  <a:latin typeface="Calibri Light" panose="020F0302020204030204" pitchFamily="34" charset="0"/>
                </a:rPr>
                <a:t>teorica</a:t>
              </a:r>
              <a:endParaRPr lang="en-GB" sz="1400" dirty="0">
                <a:solidFill>
                  <a:schemeClr val="tx1">
                    <a:lumMod val="65000"/>
                    <a:lumOff val="35000"/>
                  </a:schemeClr>
                </a:solidFill>
                <a:latin typeface="Calibri Light" panose="020F0302020204030204" pitchFamily="34" charset="0"/>
              </a:endParaRPr>
            </a:p>
          </p:txBody>
        </p:sp>
        <p:cxnSp>
          <p:nvCxnSpPr>
            <p:cNvPr id="62" name="Connettore 2 61"/>
            <p:cNvCxnSpPr/>
            <p:nvPr/>
          </p:nvCxnSpPr>
          <p:spPr>
            <a:xfrm flipV="1">
              <a:off x="203200" y="2328721"/>
              <a:ext cx="10314470" cy="11370"/>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3" name="Rettangolo 62"/>
            <p:cNvSpPr/>
            <p:nvPr/>
          </p:nvSpPr>
          <p:spPr>
            <a:xfrm>
              <a:off x="241176" y="2755604"/>
              <a:ext cx="1483360" cy="1136096"/>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err="1" smtClean="0">
                  <a:solidFill>
                    <a:schemeClr val="tx1">
                      <a:lumMod val="65000"/>
                      <a:lumOff val="35000"/>
                    </a:schemeClr>
                  </a:solidFill>
                  <a:latin typeface="Calibri Light" panose="020F0302020204030204" pitchFamily="34" charset="0"/>
                </a:rPr>
                <a:t>Angelantoni</a:t>
              </a:r>
              <a:r>
                <a:rPr lang="en-GB" sz="1400" i="1" dirty="0" smtClean="0">
                  <a:solidFill>
                    <a:schemeClr val="tx1">
                      <a:lumMod val="65000"/>
                      <a:lumOff val="35000"/>
                    </a:schemeClr>
                  </a:solidFill>
                  <a:latin typeface="Calibri Light" panose="020F0302020204030204" pitchFamily="34" charset="0"/>
                </a:rPr>
                <a:t> </a:t>
              </a:r>
              <a:r>
                <a:rPr lang="en-GB" sz="1400" i="1" dirty="0" err="1" smtClean="0">
                  <a:solidFill>
                    <a:schemeClr val="tx1">
                      <a:lumMod val="65000"/>
                      <a:lumOff val="35000"/>
                    </a:schemeClr>
                  </a:solidFill>
                  <a:latin typeface="Calibri Light" panose="020F0302020204030204" pitchFamily="34" charset="0"/>
                </a:rPr>
                <a:t>Cleantech</a:t>
              </a:r>
              <a:r>
                <a:rPr lang="en-GB" sz="1400" i="1" dirty="0" smtClean="0">
                  <a:solidFill>
                    <a:schemeClr val="tx1">
                      <a:lumMod val="65000"/>
                      <a:lumOff val="35000"/>
                    </a:schemeClr>
                  </a:solidFill>
                  <a:latin typeface="Calibri Light" panose="020F0302020204030204" pitchFamily="34" charset="0"/>
                </a:rPr>
                <a:t> </a:t>
              </a:r>
              <a:r>
                <a:rPr lang="en-GB" sz="1400" i="1" dirty="0" err="1" smtClean="0">
                  <a:solidFill>
                    <a:schemeClr val="tx1">
                      <a:lumMod val="65000"/>
                      <a:lumOff val="35000"/>
                    </a:schemeClr>
                  </a:solidFill>
                  <a:latin typeface="Calibri Light" panose="020F0302020204030204" pitchFamily="34" charset="0"/>
                </a:rPr>
                <a:t>Srl</a:t>
              </a:r>
              <a:r>
                <a:rPr lang="en-GB" sz="1400" i="1" dirty="0" smtClean="0">
                  <a:solidFill>
                    <a:schemeClr val="tx1">
                      <a:lumMod val="65000"/>
                      <a:lumOff val="35000"/>
                    </a:schemeClr>
                  </a:solidFill>
                  <a:latin typeface="Calibri Light" panose="020F0302020204030204" pitchFamily="34" charset="0"/>
                </a:rPr>
                <a:t> </a:t>
              </a:r>
              <a:r>
                <a:rPr lang="en-GB" sz="1400" dirty="0" smtClean="0">
                  <a:solidFill>
                    <a:schemeClr val="tx1">
                      <a:lumMod val="65000"/>
                      <a:lumOff val="35000"/>
                    </a:schemeClr>
                  </a:solidFill>
                  <a:latin typeface="Calibri Light" panose="020F0302020204030204" pitchFamily="34" charset="0"/>
                </a:rPr>
                <a:t>(ACT) </a:t>
              </a:r>
              <a:r>
                <a:rPr lang="en-GB" sz="1400" dirty="0" err="1" smtClean="0">
                  <a:solidFill>
                    <a:schemeClr val="tx1">
                      <a:lumMod val="65000"/>
                      <a:lumOff val="35000"/>
                    </a:schemeClr>
                  </a:solidFill>
                  <a:latin typeface="Calibri Light" panose="020F0302020204030204" pitchFamily="34" charset="0"/>
                </a:rPr>
                <a:t>presenta</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domanda</a:t>
              </a:r>
              <a:r>
                <a:rPr lang="en-GB" sz="1400" dirty="0" smtClean="0">
                  <a:solidFill>
                    <a:schemeClr val="tx1">
                      <a:lumMod val="65000"/>
                      <a:lumOff val="35000"/>
                    </a:schemeClr>
                  </a:solidFill>
                  <a:latin typeface="Calibri Light" panose="020F0302020204030204" pitchFamily="34" charset="0"/>
                </a:rPr>
                <a:t> di </a:t>
              </a:r>
              <a:r>
                <a:rPr lang="en-GB" sz="1400" dirty="0" err="1" smtClean="0">
                  <a:solidFill>
                    <a:schemeClr val="tx1">
                      <a:lumMod val="65000"/>
                      <a:lumOff val="35000"/>
                    </a:schemeClr>
                  </a:solidFill>
                  <a:latin typeface="Calibri Light" panose="020F0302020204030204" pitchFamily="34" charset="0"/>
                </a:rPr>
                <a:t>brevetto</a:t>
              </a:r>
              <a:endParaRPr lang="en-GB" sz="1400" dirty="0">
                <a:solidFill>
                  <a:schemeClr val="tx1">
                    <a:lumMod val="65000"/>
                    <a:lumOff val="35000"/>
                  </a:schemeClr>
                </a:solidFill>
                <a:latin typeface="Calibri Light" panose="020F0302020204030204" pitchFamily="34" charset="0"/>
              </a:endParaRPr>
            </a:p>
          </p:txBody>
        </p:sp>
        <p:cxnSp>
          <p:nvCxnSpPr>
            <p:cNvPr id="64" name="Connettore 2 63"/>
            <p:cNvCxnSpPr/>
            <p:nvPr/>
          </p:nvCxnSpPr>
          <p:spPr>
            <a:xfrm>
              <a:off x="995680" y="2340090"/>
              <a:ext cx="0" cy="252000"/>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5" name="Rettangolo 64"/>
            <p:cNvSpPr/>
            <p:nvPr/>
          </p:nvSpPr>
          <p:spPr>
            <a:xfrm>
              <a:off x="1868227" y="2746785"/>
              <a:ext cx="1942131" cy="158306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dirty="0" err="1" smtClean="0">
                  <a:solidFill>
                    <a:schemeClr val="tx1">
                      <a:lumMod val="65000"/>
                      <a:lumOff val="35000"/>
                    </a:schemeClr>
                  </a:solidFill>
                  <a:latin typeface="Calibri Light" panose="020F0302020204030204" pitchFamily="34" charset="0"/>
                </a:rPr>
                <a:t>Pubblicazione</a:t>
              </a:r>
              <a:r>
                <a:rPr lang="en-GB" sz="1400" dirty="0" smtClean="0">
                  <a:solidFill>
                    <a:schemeClr val="tx1">
                      <a:lumMod val="65000"/>
                      <a:lumOff val="35000"/>
                    </a:schemeClr>
                  </a:solidFill>
                  <a:latin typeface="Calibri Light" panose="020F0302020204030204" pitchFamily="34" charset="0"/>
                </a:rPr>
                <a:t> del </a:t>
              </a:r>
              <a:r>
                <a:rPr lang="en-GB" sz="1400" dirty="0" err="1" smtClean="0">
                  <a:solidFill>
                    <a:schemeClr val="tx1">
                      <a:lumMod val="65000"/>
                      <a:lumOff val="35000"/>
                    </a:schemeClr>
                  </a:solidFill>
                  <a:latin typeface="Calibri Light" panose="020F0302020204030204" pitchFamily="34" charset="0"/>
                </a:rPr>
                <a:t>brevetto</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chiamato</a:t>
              </a:r>
              <a:r>
                <a:rPr lang="en-GB" sz="1400" dirty="0" smtClean="0">
                  <a:solidFill>
                    <a:schemeClr val="tx1">
                      <a:lumMod val="65000"/>
                      <a:lumOff val="35000"/>
                    </a:schemeClr>
                  </a:solidFill>
                  <a:latin typeface="Calibri Light" panose="020F0302020204030204" pitchFamily="34" charset="0"/>
                </a:rPr>
                <a:t> «</a:t>
              </a:r>
              <a:r>
                <a:rPr lang="en-GB" sz="1400" i="1" dirty="0" err="1" smtClean="0">
                  <a:solidFill>
                    <a:schemeClr val="accent2">
                      <a:lumMod val="60000"/>
                      <a:lumOff val="40000"/>
                    </a:schemeClr>
                  </a:solidFill>
                  <a:latin typeface="Calibri Light" panose="020F0302020204030204" pitchFamily="34" charset="0"/>
                </a:rPr>
                <a:t>dispositivo</a:t>
              </a:r>
              <a:r>
                <a:rPr lang="en-GB" sz="1400" i="1" dirty="0" smtClean="0">
                  <a:solidFill>
                    <a:schemeClr val="accent2">
                      <a:lumMod val="60000"/>
                      <a:lumOff val="40000"/>
                    </a:schemeClr>
                  </a:solidFill>
                  <a:latin typeface="Calibri Light" panose="020F0302020204030204" pitchFamily="34" charset="0"/>
                </a:rPr>
                <a:t> e </a:t>
              </a:r>
              <a:r>
                <a:rPr lang="en-GB" sz="1400" i="1" dirty="0" err="1" smtClean="0">
                  <a:solidFill>
                    <a:schemeClr val="accent2">
                      <a:lumMod val="60000"/>
                      <a:lumOff val="40000"/>
                    </a:schemeClr>
                  </a:solidFill>
                  <a:latin typeface="Calibri Light" panose="020F0302020204030204" pitchFamily="34" charset="0"/>
                </a:rPr>
                <a:t>metodo</a:t>
              </a:r>
              <a:r>
                <a:rPr lang="en-GB" sz="1400" i="1" dirty="0" smtClean="0">
                  <a:solidFill>
                    <a:schemeClr val="accent2">
                      <a:lumMod val="60000"/>
                      <a:lumOff val="40000"/>
                    </a:schemeClr>
                  </a:solidFill>
                  <a:latin typeface="Calibri Light" panose="020F0302020204030204" pitchFamily="34" charset="0"/>
                </a:rPr>
                <a:t> per la </a:t>
              </a:r>
              <a:r>
                <a:rPr lang="en-GB" sz="1400" i="1" dirty="0" err="1" smtClean="0">
                  <a:solidFill>
                    <a:schemeClr val="accent2">
                      <a:lumMod val="60000"/>
                      <a:lumOff val="40000"/>
                    </a:schemeClr>
                  </a:solidFill>
                  <a:latin typeface="Calibri Light" panose="020F0302020204030204" pitchFamily="34" charset="0"/>
                </a:rPr>
                <a:t>circolazione</a:t>
              </a:r>
              <a:r>
                <a:rPr lang="en-GB" sz="1400" i="1" dirty="0" smtClean="0">
                  <a:solidFill>
                    <a:schemeClr val="accent2">
                      <a:lumMod val="60000"/>
                      <a:lumOff val="40000"/>
                    </a:schemeClr>
                  </a:solidFill>
                  <a:latin typeface="Calibri Light" panose="020F0302020204030204" pitchFamily="34" charset="0"/>
                </a:rPr>
                <a:t> di un </a:t>
              </a:r>
              <a:r>
                <a:rPr lang="en-GB" sz="1400" i="1" dirty="0" err="1" smtClean="0">
                  <a:solidFill>
                    <a:schemeClr val="accent2">
                      <a:lumMod val="60000"/>
                      <a:lumOff val="40000"/>
                    </a:schemeClr>
                  </a:solidFill>
                  <a:latin typeface="Calibri Light" panose="020F0302020204030204" pitchFamily="34" charset="0"/>
                </a:rPr>
                <a:t>fluido</a:t>
              </a:r>
              <a:r>
                <a:rPr lang="en-GB" sz="1400" i="1" dirty="0" smtClean="0">
                  <a:solidFill>
                    <a:schemeClr val="accent2">
                      <a:lumMod val="60000"/>
                      <a:lumOff val="40000"/>
                    </a:schemeClr>
                  </a:solidFill>
                  <a:latin typeface="Calibri Light" panose="020F0302020204030204" pitchFamily="34" charset="0"/>
                </a:rPr>
                <a:t> </a:t>
              </a:r>
              <a:r>
                <a:rPr lang="en-GB" sz="1400" i="1" dirty="0" err="1" smtClean="0">
                  <a:solidFill>
                    <a:schemeClr val="accent2">
                      <a:lumMod val="60000"/>
                      <a:lumOff val="40000"/>
                    </a:schemeClr>
                  </a:solidFill>
                  <a:latin typeface="Calibri Light" panose="020F0302020204030204" pitchFamily="34" charset="0"/>
                </a:rPr>
                <a:t>refrigerante</a:t>
              </a:r>
              <a:r>
                <a:rPr lang="en-GB" sz="1400" i="1" dirty="0" smtClean="0">
                  <a:solidFill>
                    <a:schemeClr val="accent2">
                      <a:lumMod val="60000"/>
                      <a:lumOff val="40000"/>
                    </a:schemeClr>
                  </a:solidFill>
                  <a:latin typeface="Calibri Light" panose="020F0302020204030204" pitchFamily="34" charset="0"/>
                </a:rPr>
                <a:t> ad </a:t>
              </a:r>
              <a:r>
                <a:rPr lang="en-GB" sz="1400" i="1" dirty="0" err="1" smtClean="0">
                  <a:solidFill>
                    <a:schemeClr val="accent2">
                      <a:lumMod val="60000"/>
                      <a:lumOff val="40000"/>
                    </a:schemeClr>
                  </a:solidFill>
                  <a:latin typeface="Calibri Light" panose="020F0302020204030204" pitchFamily="34" charset="0"/>
                </a:rPr>
                <a:t>esso</a:t>
              </a:r>
              <a:r>
                <a:rPr lang="en-GB" sz="1400" i="1" dirty="0" smtClean="0">
                  <a:solidFill>
                    <a:schemeClr val="accent2">
                      <a:lumMod val="60000"/>
                      <a:lumOff val="40000"/>
                    </a:schemeClr>
                  </a:solidFill>
                  <a:latin typeface="Calibri Light" panose="020F0302020204030204" pitchFamily="34" charset="0"/>
                </a:rPr>
                <a:t> </a:t>
              </a:r>
              <a:r>
                <a:rPr lang="en-GB" sz="1400" i="1" dirty="0" err="1" smtClean="0">
                  <a:solidFill>
                    <a:schemeClr val="accent2">
                      <a:lumMod val="60000"/>
                      <a:lumOff val="40000"/>
                    </a:schemeClr>
                  </a:solidFill>
                  <a:latin typeface="Calibri Light" panose="020F0302020204030204" pitchFamily="34" charset="0"/>
                </a:rPr>
                <a:t>associato</a:t>
              </a:r>
              <a:r>
                <a:rPr lang="en-GB" sz="1400" dirty="0" smtClean="0">
                  <a:solidFill>
                    <a:schemeClr val="tx1"/>
                  </a:solidFill>
                  <a:latin typeface="Calibri Light" panose="020F0302020204030204" pitchFamily="34" charset="0"/>
                </a:rPr>
                <a:t>»</a:t>
              </a:r>
              <a:endParaRPr lang="en-GB" sz="1400" dirty="0">
                <a:solidFill>
                  <a:schemeClr val="tx1"/>
                </a:solidFill>
                <a:latin typeface="Calibri Light" panose="020F0302020204030204" pitchFamily="34" charset="0"/>
              </a:endParaRPr>
            </a:p>
          </p:txBody>
        </p:sp>
        <p:sp>
          <p:nvSpPr>
            <p:cNvPr id="66" name="Rettangolo 65"/>
            <p:cNvSpPr/>
            <p:nvPr/>
          </p:nvSpPr>
          <p:spPr>
            <a:xfrm>
              <a:off x="3151608" y="5809102"/>
              <a:ext cx="1713697" cy="89499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err="1" smtClean="0">
                  <a:solidFill>
                    <a:schemeClr val="tx1">
                      <a:lumMod val="65000"/>
                      <a:lumOff val="35000"/>
                    </a:schemeClr>
                  </a:solidFill>
                  <a:latin typeface="Calibri Light" panose="020F0302020204030204" pitchFamily="34" charset="0"/>
                </a:rPr>
                <a:t>Angelantoni</a:t>
              </a:r>
              <a:r>
                <a:rPr lang="en-GB" sz="1400" i="1" dirty="0" smtClean="0">
                  <a:solidFill>
                    <a:schemeClr val="tx1">
                      <a:lumMod val="65000"/>
                      <a:lumOff val="35000"/>
                    </a:schemeClr>
                  </a:solidFill>
                  <a:latin typeface="Calibri Light" panose="020F0302020204030204" pitchFamily="34" charset="0"/>
                </a:rPr>
                <a:t> </a:t>
              </a:r>
              <a:r>
                <a:rPr lang="en-GB" sz="1400" i="1" dirty="0" err="1" smtClean="0">
                  <a:solidFill>
                    <a:schemeClr val="tx1">
                      <a:lumMod val="65000"/>
                      <a:lumOff val="35000"/>
                    </a:schemeClr>
                  </a:solidFill>
                  <a:latin typeface="Calibri Light" panose="020F0302020204030204" pitchFamily="34" charset="0"/>
                </a:rPr>
                <a:t>Cleantech</a:t>
              </a:r>
              <a:r>
                <a:rPr lang="en-GB" sz="1400" i="1" dirty="0" smtClean="0">
                  <a:solidFill>
                    <a:schemeClr val="tx1">
                      <a:lumMod val="65000"/>
                      <a:lumOff val="35000"/>
                    </a:schemeClr>
                  </a:solidFill>
                  <a:latin typeface="Calibri Light" panose="020F0302020204030204" pitchFamily="34" charset="0"/>
                </a:rPr>
                <a:t> </a:t>
              </a:r>
              <a:r>
                <a:rPr lang="en-GB" sz="1400" dirty="0" smtClean="0">
                  <a:solidFill>
                    <a:schemeClr val="tx1">
                      <a:lumMod val="65000"/>
                      <a:lumOff val="35000"/>
                    </a:schemeClr>
                  </a:solidFill>
                  <a:latin typeface="Calibri Light" panose="020F0302020204030204" pitchFamily="34" charset="0"/>
                </a:rPr>
                <a:t>da </a:t>
              </a:r>
              <a:r>
                <a:rPr lang="en-GB" sz="1400" dirty="0" err="1" smtClean="0">
                  <a:solidFill>
                    <a:schemeClr val="tx1">
                      <a:lumMod val="65000"/>
                      <a:lumOff val="35000"/>
                    </a:schemeClr>
                  </a:solidFill>
                  <a:latin typeface="Calibri Light" panose="020F0302020204030204" pitchFamily="34" charset="0"/>
                </a:rPr>
                <a:t>avvio</a:t>
              </a:r>
              <a:r>
                <a:rPr lang="en-GB" sz="1400" dirty="0" smtClean="0">
                  <a:solidFill>
                    <a:schemeClr val="tx1">
                      <a:lumMod val="65000"/>
                      <a:lumOff val="35000"/>
                    </a:schemeClr>
                  </a:solidFill>
                  <a:latin typeface="Calibri Light" panose="020F0302020204030204" pitchFamily="34" charset="0"/>
                </a:rPr>
                <a:t> al </a:t>
              </a:r>
              <a:r>
                <a:rPr lang="en-GB" sz="1400" dirty="0" err="1" smtClean="0">
                  <a:solidFill>
                    <a:schemeClr val="tx1">
                      <a:lumMod val="65000"/>
                      <a:lumOff val="35000"/>
                    </a:schemeClr>
                  </a:solidFill>
                  <a:latin typeface="Calibri Light" panose="020F0302020204030204" pitchFamily="34" charset="0"/>
                </a:rPr>
                <a:t>progetto</a:t>
              </a:r>
              <a:r>
                <a:rPr lang="en-GB" sz="1400" dirty="0" smtClean="0">
                  <a:solidFill>
                    <a:schemeClr val="tx1">
                      <a:lumMod val="65000"/>
                      <a:lumOff val="35000"/>
                    </a:schemeClr>
                  </a:solidFill>
                  <a:latin typeface="Calibri Light" panose="020F0302020204030204" pitchFamily="34" charset="0"/>
                </a:rPr>
                <a:t> di </a:t>
              </a:r>
              <a:r>
                <a:rPr lang="en-GB" sz="1400" dirty="0" err="1" smtClean="0">
                  <a:solidFill>
                    <a:schemeClr val="tx1">
                      <a:lumMod val="65000"/>
                      <a:lumOff val="35000"/>
                    </a:schemeClr>
                  </a:solidFill>
                  <a:latin typeface="Calibri Light" panose="020F0302020204030204" pitchFamily="34" charset="0"/>
                </a:rPr>
                <a:t>ricerca</a:t>
              </a:r>
              <a:endParaRPr lang="en-GB" sz="1400" dirty="0">
                <a:solidFill>
                  <a:schemeClr val="tx1">
                    <a:lumMod val="65000"/>
                    <a:lumOff val="35000"/>
                  </a:schemeClr>
                </a:solidFill>
                <a:latin typeface="Calibri Light" panose="020F0302020204030204" pitchFamily="34" charset="0"/>
              </a:endParaRPr>
            </a:p>
          </p:txBody>
        </p:sp>
        <p:sp>
          <p:nvSpPr>
            <p:cNvPr id="67" name="Rettangolo 66"/>
            <p:cNvSpPr/>
            <p:nvPr/>
          </p:nvSpPr>
          <p:spPr>
            <a:xfrm>
              <a:off x="2402693" y="1809071"/>
              <a:ext cx="833120" cy="383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smtClean="0">
                  <a:solidFill>
                    <a:schemeClr val="tx1"/>
                  </a:solidFill>
                  <a:latin typeface="Calibri Light" panose="020F0302020204030204" pitchFamily="34" charset="0"/>
                </a:rPr>
                <a:t>Marzo</a:t>
              </a:r>
              <a:endParaRPr lang="en-GB" sz="1600" b="1" dirty="0" smtClean="0">
                <a:solidFill>
                  <a:schemeClr val="tx1"/>
                </a:solidFill>
                <a:latin typeface="Calibri Light" panose="020F0302020204030204" pitchFamily="34" charset="0"/>
              </a:endParaRPr>
            </a:p>
            <a:p>
              <a:pPr algn="ctr"/>
              <a:r>
                <a:rPr lang="en-GB" sz="1600" b="1" dirty="0" smtClean="0">
                  <a:solidFill>
                    <a:schemeClr val="tx1"/>
                  </a:solidFill>
                  <a:latin typeface="Calibri Light" panose="020F0302020204030204" pitchFamily="34" charset="0"/>
                </a:rPr>
                <a:t>2012</a:t>
              </a:r>
              <a:endParaRPr lang="en-GB" sz="1600" b="1" dirty="0">
                <a:solidFill>
                  <a:schemeClr val="tx1"/>
                </a:solidFill>
                <a:latin typeface="Calibri Light" panose="020F0302020204030204" pitchFamily="34" charset="0"/>
              </a:endParaRPr>
            </a:p>
          </p:txBody>
        </p:sp>
        <p:sp>
          <p:nvSpPr>
            <p:cNvPr id="68" name="Rettangolo 67"/>
            <p:cNvSpPr/>
            <p:nvPr/>
          </p:nvSpPr>
          <p:spPr>
            <a:xfrm>
              <a:off x="4427349" y="2748547"/>
              <a:ext cx="1512169" cy="2372906"/>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lumMod val="65000"/>
                      <a:lumOff val="35000"/>
                    </a:schemeClr>
                  </a:solidFill>
                  <a:latin typeface="Calibri Light" panose="020F0302020204030204" pitchFamily="34" charset="0"/>
                </a:rPr>
                <a:t>Inizia</a:t>
              </a:r>
              <a:r>
                <a:rPr lang="en-GB" sz="1400" dirty="0" smtClean="0">
                  <a:solidFill>
                    <a:schemeClr val="tx1">
                      <a:lumMod val="65000"/>
                      <a:lumOff val="35000"/>
                    </a:schemeClr>
                  </a:solidFill>
                  <a:latin typeface="Calibri Light" panose="020F0302020204030204" pitchFamily="34" charset="0"/>
                </a:rPr>
                <a:t> la </a:t>
              </a:r>
              <a:r>
                <a:rPr lang="en-GB" sz="1400" dirty="0" err="1" smtClean="0">
                  <a:solidFill>
                    <a:schemeClr val="tx1">
                      <a:lumMod val="65000"/>
                      <a:lumOff val="35000"/>
                    </a:schemeClr>
                  </a:solidFill>
                  <a:latin typeface="Calibri Light" panose="020F0302020204030204" pitchFamily="34" charset="0"/>
                </a:rPr>
                <a:t>fase</a:t>
              </a:r>
              <a:r>
                <a:rPr lang="en-GB" sz="1400" dirty="0" smtClean="0">
                  <a:solidFill>
                    <a:schemeClr val="tx1">
                      <a:lumMod val="65000"/>
                      <a:lumOff val="35000"/>
                    </a:schemeClr>
                  </a:solidFill>
                  <a:latin typeface="Calibri Light" panose="020F0302020204030204" pitchFamily="34" charset="0"/>
                </a:rPr>
                <a:t> di </a:t>
              </a:r>
              <a:r>
                <a:rPr lang="en-GB" sz="1400" dirty="0" err="1" smtClean="0">
                  <a:solidFill>
                    <a:schemeClr val="tx1">
                      <a:lumMod val="65000"/>
                      <a:lumOff val="35000"/>
                    </a:schemeClr>
                  </a:solidFill>
                  <a:latin typeface="Calibri Light" panose="020F0302020204030204" pitchFamily="34" charset="0"/>
                </a:rPr>
                <a:t>sperimentazione</a:t>
              </a:r>
              <a:r>
                <a:rPr lang="en-GB" sz="1400" dirty="0" smtClean="0">
                  <a:solidFill>
                    <a:schemeClr val="tx1">
                      <a:lumMod val="65000"/>
                      <a:lumOff val="35000"/>
                    </a:schemeClr>
                  </a:solidFill>
                  <a:latin typeface="Calibri Light" panose="020F0302020204030204" pitchFamily="34" charset="0"/>
                </a:rPr>
                <a:t> del </a:t>
              </a:r>
              <a:r>
                <a:rPr lang="en-GB" sz="1400" dirty="0" err="1" smtClean="0">
                  <a:solidFill>
                    <a:schemeClr val="tx1">
                      <a:lumMod val="65000"/>
                      <a:lumOff val="35000"/>
                    </a:schemeClr>
                  </a:solidFill>
                  <a:latin typeface="Calibri Light" panose="020F0302020204030204" pitchFamily="34" charset="0"/>
                </a:rPr>
                <a:t>prototipo</a:t>
              </a:r>
              <a:r>
                <a:rPr lang="en-GB" sz="1400" dirty="0" smtClean="0">
                  <a:solidFill>
                    <a:schemeClr val="tx1">
                      <a:lumMod val="65000"/>
                      <a:lumOff val="35000"/>
                    </a:schemeClr>
                  </a:solidFill>
                  <a:latin typeface="Calibri Light" panose="020F0302020204030204" pitchFamily="34" charset="0"/>
                </a:rPr>
                <a:t> del </a:t>
              </a:r>
              <a:r>
                <a:rPr lang="en-GB" sz="1400" dirty="0" err="1" smtClean="0">
                  <a:solidFill>
                    <a:schemeClr val="tx1">
                      <a:lumMod val="65000"/>
                      <a:lumOff val="35000"/>
                    </a:schemeClr>
                  </a:solidFill>
                  <a:latin typeface="Calibri Light" panose="020F0302020204030204" pitchFamily="34" charset="0"/>
                </a:rPr>
                <a:t>turbocompressore</a:t>
              </a:r>
              <a:r>
                <a:rPr lang="en-GB" sz="1400" dirty="0" smtClean="0">
                  <a:solidFill>
                    <a:schemeClr val="tx1">
                      <a:lumMod val="65000"/>
                      <a:lumOff val="35000"/>
                    </a:schemeClr>
                  </a:solidFill>
                  <a:latin typeface="Calibri Light" panose="020F0302020204030204" pitchFamily="34" charset="0"/>
                </a:rPr>
                <a:t> e </a:t>
              </a:r>
              <a:r>
                <a:rPr lang="en-GB" sz="1400" dirty="0" err="1" smtClean="0">
                  <a:solidFill>
                    <a:schemeClr val="tx1">
                      <a:lumMod val="65000"/>
                      <a:lumOff val="35000"/>
                    </a:schemeClr>
                  </a:solidFill>
                  <a:latin typeface="Calibri Light" panose="020F0302020204030204" pitchFamily="34" charset="0"/>
                </a:rPr>
                <a:t>dei</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relativi</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scambiatori</a:t>
              </a:r>
              <a:r>
                <a:rPr lang="en-GB" sz="1400" dirty="0" smtClean="0">
                  <a:solidFill>
                    <a:schemeClr val="tx1">
                      <a:lumMod val="65000"/>
                      <a:lumOff val="35000"/>
                    </a:schemeClr>
                  </a:solidFill>
                  <a:latin typeface="Calibri Light" panose="020F0302020204030204" pitchFamily="34" charset="0"/>
                </a:rPr>
                <a:t> di </a:t>
              </a:r>
              <a:r>
                <a:rPr lang="en-GB" sz="1400" dirty="0" err="1" smtClean="0">
                  <a:solidFill>
                    <a:schemeClr val="tx1">
                      <a:lumMod val="65000"/>
                      <a:lumOff val="35000"/>
                    </a:schemeClr>
                  </a:solidFill>
                  <a:latin typeface="Calibri Light" panose="020F0302020204030204" pitchFamily="34" charset="0"/>
                </a:rPr>
                <a:t>calore</a:t>
              </a:r>
              <a:r>
                <a:rPr lang="en-GB" sz="1400" dirty="0" smtClean="0">
                  <a:solidFill>
                    <a:schemeClr val="tx1">
                      <a:lumMod val="65000"/>
                      <a:lumOff val="35000"/>
                    </a:schemeClr>
                  </a:solidFill>
                  <a:latin typeface="Calibri Light" panose="020F0302020204030204" pitchFamily="34" charset="0"/>
                </a:rPr>
                <a:t> </a:t>
              </a:r>
              <a:r>
                <a:rPr lang="en-GB" sz="1400" dirty="0" err="1" smtClean="0">
                  <a:solidFill>
                    <a:schemeClr val="tx1">
                      <a:lumMod val="65000"/>
                      <a:lumOff val="35000"/>
                    </a:schemeClr>
                  </a:solidFill>
                  <a:latin typeface="Calibri Light" panose="020F0302020204030204" pitchFamily="34" charset="0"/>
                </a:rPr>
                <a:t>su</a:t>
              </a:r>
              <a:r>
                <a:rPr lang="en-GB" sz="1400" dirty="0" smtClean="0">
                  <a:solidFill>
                    <a:schemeClr val="tx1">
                      <a:lumMod val="65000"/>
                      <a:lumOff val="35000"/>
                    </a:schemeClr>
                  </a:solidFill>
                  <a:latin typeface="Calibri Light" panose="020F0302020204030204" pitchFamily="34" charset="0"/>
                </a:rPr>
                <a:t> un banco di test </a:t>
              </a:r>
              <a:r>
                <a:rPr lang="en-GB" sz="1400" dirty="0" err="1" smtClean="0">
                  <a:solidFill>
                    <a:schemeClr val="tx1">
                      <a:lumMod val="65000"/>
                      <a:lumOff val="35000"/>
                    </a:schemeClr>
                  </a:solidFill>
                  <a:latin typeface="Calibri Light" panose="020F0302020204030204" pitchFamily="34" charset="0"/>
                </a:rPr>
                <a:t>costruito</a:t>
              </a:r>
              <a:r>
                <a:rPr lang="en-GB" sz="1400" dirty="0" smtClean="0">
                  <a:solidFill>
                    <a:schemeClr val="tx1">
                      <a:lumMod val="65000"/>
                      <a:lumOff val="35000"/>
                    </a:schemeClr>
                  </a:solidFill>
                  <a:latin typeface="Calibri Light" panose="020F0302020204030204" pitchFamily="34" charset="0"/>
                </a:rPr>
                <a:t> </a:t>
              </a:r>
              <a:r>
                <a:rPr lang="en-GB" sz="1400" i="1" dirty="0" smtClean="0">
                  <a:solidFill>
                    <a:schemeClr val="tx1">
                      <a:lumMod val="65000"/>
                      <a:lumOff val="35000"/>
                    </a:schemeClr>
                  </a:solidFill>
                  <a:latin typeface="Calibri Light" panose="020F0302020204030204" pitchFamily="34" charset="0"/>
                </a:rPr>
                <a:t>ad hoc</a:t>
              </a:r>
              <a:endParaRPr lang="en-GB" sz="1400" i="1" dirty="0">
                <a:solidFill>
                  <a:schemeClr val="tx1">
                    <a:lumMod val="65000"/>
                    <a:lumOff val="35000"/>
                  </a:schemeClr>
                </a:solidFill>
                <a:latin typeface="Calibri Light" panose="020F0302020204030204" pitchFamily="34" charset="0"/>
              </a:endParaRPr>
            </a:p>
          </p:txBody>
        </p:sp>
        <p:cxnSp>
          <p:nvCxnSpPr>
            <p:cNvPr id="69" name="Connettore 1 26"/>
            <p:cNvCxnSpPr>
              <a:endCxn id="66" idx="0"/>
            </p:cNvCxnSpPr>
            <p:nvPr/>
          </p:nvCxnSpPr>
          <p:spPr>
            <a:xfrm>
              <a:off x="3992249" y="2337959"/>
              <a:ext cx="16208" cy="3471143"/>
            </a:xfrm>
            <a:prstGeom prst="line">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0" name="Connettore 1 27"/>
            <p:cNvCxnSpPr/>
            <p:nvPr/>
          </p:nvCxnSpPr>
          <p:spPr>
            <a:xfrm>
              <a:off x="6314370" y="2338089"/>
              <a:ext cx="8780" cy="2832482"/>
            </a:xfrm>
            <a:prstGeom prst="line">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a:off x="5171680" y="2340090"/>
              <a:ext cx="0" cy="371360"/>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3" name="Connettore 2 72"/>
            <p:cNvCxnSpPr/>
            <p:nvPr/>
          </p:nvCxnSpPr>
          <p:spPr>
            <a:xfrm>
              <a:off x="7912975" y="2320832"/>
              <a:ext cx="0" cy="252000"/>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4" name="Rettangolo 73"/>
            <p:cNvSpPr/>
            <p:nvPr/>
          </p:nvSpPr>
          <p:spPr>
            <a:xfrm>
              <a:off x="583073" y="1806456"/>
              <a:ext cx="833120" cy="383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alibri Light" panose="020F0302020204030204" pitchFamily="34" charset="0"/>
                </a:rPr>
                <a:t>2007</a:t>
              </a:r>
              <a:endParaRPr lang="en-GB" sz="1600" b="1" dirty="0">
                <a:solidFill>
                  <a:schemeClr val="tx1"/>
                </a:solidFill>
                <a:latin typeface="Calibri Light" panose="020F0302020204030204" pitchFamily="34" charset="0"/>
              </a:endParaRPr>
            </a:p>
          </p:txBody>
        </p:sp>
        <p:sp>
          <p:nvSpPr>
            <p:cNvPr id="75" name="Rettangolo 74"/>
            <p:cNvSpPr/>
            <p:nvPr/>
          </p:nvSpPr>
          <p:spPr>
            <a:xfrm>
              <a:off x="3276682" y="1791952"/>
              <a:ext cx="1457905" cy="38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alibri Light" panose="020F0302020204030204" pitchFamily="34" charset="0"/>
                </a:rPr>
                <a:t>2012/2013</a:t>
              </a:r>
              <a:endParaRPr lang="en-GB" sz="1600" b="1" dirty="0">
                <a:solidFill>
                  <a:schemeClr val="tx1"/>
                </a:solidFill>
                <a:latin typeface="Calibri Light" panose="020F0302020204030204" pitchFamily="34" charset="0"/>
              </a:endParaRPr>
            </a:p>
          </p:txBody>
        </p:sp>
        <p:sp>
          <p:nvSpPr>
            <p:cNvPr id="76" name="Rettangolo 75"/>
            <p:cNvSpPr/>
            <p:nvPr/>
          </p:nvSpPr>
          <p:spPr>
            <a:xfrm>
              <a:off x="5897809" y="1809071"/>
              <a:ext cx="833120" cy="383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smtClean="0">
                  <a:solidFill>
                    <a:schemeClr val="tx1"/>
                  </a:solidFill>
                  <a:latin typeface="Calibri Light" panose="020F0302020204030204" pitchFamily="34" charset="0"/>
                </a:rPr>
                <a:t>Aprile</a:t>
              </a:r>
              <a:endParaRPr lang="en-GB" sz="1600" b="1" dirty="0" smtClean="0">
                <a:solidFill>
                  <a:schemeClr val="tx1"/>
                </a:solidFill>
                <a:latin typeface="Calibri Light" panose="020F0302020204030204" pitchFamily="34" charset="0"/>
              </a:endParaRPr>
            </a:p>
            <a:p>
              <a:pPr algn="ctr"/>
              <a:r>
                <a:rPr lang="en-GB" sz="1600" b="1" dirty="0" smtClean="0">
                  <a:solidFill>
                    <a:schemeClr val="tx1"/>
                  </a:solidFill>
                  <a:latin typeface="Calibri Light" panose="020F0302020204030204" pitchFamily="34" charset="0"/>
                </a:rPr>
                <a:t>2014</a:t>
              </a:r>
              <a:endParaRPr lang="en-GB" sz="1600" b="1" dirty="0">
                <a:solidFill>
                  <a:schemeClr val="tx1"/>
                </a:solidFill>
                <a:latin typeface="Calibri Light" panose="020F0302020204030204" pitchFamily="34" charset="0"/>
              </a:endParaRPr>
            </a:p>
          </p:txBody>
        </p:sp>
        <p:sp>
          <p:nvSpPr>
            <p:cNvPr id="77" name="Rettangolo 76"/>
            <p:cNvSpPr/>
            <p:nvPr/>
          </p:nvSpPr>
          <p:spPr>
            <a:xfrm>
              <a:off x="7303810" y="1806456"/>
              <a:ext cx="1218328" cy="383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alibri Light" panose="020F0302020204030204" pitchFamily="34" charset="0"/>
                </a:rPr>
                <a:t>2015</a:t>
              </a:r>
              <a:endParaRPr lang="en-GB" sz="1600" b="1" dirty="0">
                <a:solidFill>
                  <a:schemeClr val="tx1"/>
                </a:solidFill>
                <a:latin typeface="Calibri Light" panose="020F0302020204030204" pitchFamily="34" charset="0"/>
              </a:endParaRPr>
            </a:p>
          </p:txBody>
        </p:sp>
        <p:sp>
          <p:nvSpPr>
            <p:cNvPr id="78" name="Rettangolo 77"/>
            <p:cNvSpPr/>
            <p:nvPr/>
          </p:nvSpPr>
          <p:spPr>
            <a:xfrm>
              <a:off x="4720074" y="1809071"/>
              <a:ext cx="916432" cy="383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smtClean="0">
                  <a:solidFill>
                    <a:schemeClr val="tx1"/>
                  </a:solidFill>
                  <a:latin typeface="Calibri Light" panose="020F0302020204030204" pitchFamily="34" charset="0"/>
                </a:rPr>
                <a:t>Inizio</a:t>
              </a:r>
              <a:endParaRPr lang="en-GB" sz="1600" b="1" dirty="0" smtClean="0">
                <a:solidFill>
                  <a:schemeClr val="tx1"/>
                </a:solidFill>
                <a:latin typeface="Calibri Light" panose="020F0302020204030204" pitchFamily="34" charset="0"/>
              </a:endParaRPr>
            </a:p>
            <a:p>
              <a:pPr algn="ctr"/>
              <a:r>
                <a:rPr lang="en-GB" sz="1600" b="1" dirty="0" smtClean="0">
                  <a:solidFill>
                    <a:schemeClr val="tx1"/>
                  </a:solidFill>
                  <a:latin typeface="Calibri Light" panose="020F0302020204030204" pitchFamily="34" charset="0"/>
                </a:rPr>
                <a:t>2014</a:t>
              </a:r>
              <a:endParaRPr lang="en-GB" sz="1600" b="1" dirty="0">
                <a:solidFill>
                  <a:schemeClr val="tx1"/>
                </a:solidFill>
                <a:latin typeface="Calibri Light" panose="020F0302020204030204" pitchFamily="34" charset="0"/>
              </a:endParaRPr>
            </a:p>
          </p:txBody>
        </p:sp>
      </p:grpSp>
      <p:cxnSp>
        <p:nvCxnSpPr>
          <p:cNvPr id="48" name="Connettore 2 47"/>
          <p:cNvCxnSpPr/>
          <p:nvPr/>
        </p:nvCxnSpPr>
        <p:spPr>
          <a:xfrm>
            <a:off x="3179257" y="2535105"/>
            <a:ext cx="0" cy="195180"/>
          </a:xfrm>
          <a:prstGeom prst="straightConnector1">
            <a:avLst/>
          </a:prstGeom>
          <a:ln w="190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49" name="Picture 2" descr="http://img.freeflagicons.com/thumb/round_icon/european_union/european_union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32" y="3820717"/>
            <a:ext cx="450732" cy="22306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img.freeflagicons.com/thumb/round_icon/australia/australia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5201" y="4055662"/>
            <a:ext cx="450732" cy="2230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img.freeflagicons.com/thumb/round_icon/canada/canada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82" y="4306679"/>
            <a:ext cx="450732" cy="2230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img.freeflagicons.com/thumb/round_icon/china/china_64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1790" y="3813868"/>
            <a:ext cx="450732" cy="2230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http://img.freeflagicons.com/thumb/round_icon/india/india_64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947" y="4298503"/>
            <a:ext cx="450732" cy="2230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http://www.drogbaster.it/asia/Israe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917" y="4059382"/>
            <a:ext cx="338049" cy="2230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http://img.freeflagicons.com/thumb/round_icon/japan/japan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297" y="4059382"/>
            <a:ext cx="450731" cy="2230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http://img.freeflagicons.com/thumb/round_icon/korea_south/korea_south_64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9550" y="4301433"/>
            <a:ext cx="450732" cy="22306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img.freeflagicons.com/thumb/round_icon/mexico/mexico_64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6567" y="4310396"/>
            <a:ext cx="450734" cy="2230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http://img.freeflagicons.com/thumb/round_icon/russia/russia_64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5377" y="4059382"/>
            <a:ext cx="450732" cy="2230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http://www.freeflagicons.com/download/?series=round_icon&amp;country=united_states_of_america&amp;size=64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39" y="3808365"/>
            <a:ext cx="450731" cy="223063"/>
          </a:xfrm>
          <a:prstGeom prst="rect">
            <a:avLst/>
          </a:prstGeom>
          <a:noFill/>
          <a:extLst>
            <a:ext uri="{909E8E84-426E-40DD-AFC4-6F175D3DCCD1}">
              <a14:hiddenFill xmlns:a14="http://schemas.microsoft.com/office/drawing/2010/main">
                <a:solidFill>
                  <a:srgbClr val="FFFFFF"/>
                </a:solidFill>
              </a14:hiddenFill>
            </a:ext>
          </a:extLst>
        </p:spPr>
      </p:pic>
      <p:sp>
        <p:nvSpPr>
          <p:cNvPr id="79" name="CasellaDiTesto 78"/>
          <p:cNvSpPr txBox="1"/>
          <p:nvPr/>
        </p:nvSpPr>
        <p:spPr>
          <a:xfrm>
            <a:off x="2109196" y="1138254"/>
            <a:ext cx="7668807" cy="646331"/>
          </a:xfrm>
          <a:prstGeom prst="rect">
            <a:avLst/>
          </a:prstGeom>
          <a:noFill/>
        </p:spPr>
        <p:txBody>
          <a:bodyPr wrap="square" rtlCol="0">
            <a:spAutoFit/>
          </a:bodyPr>
          <a:lstStyle/>
          <a:p>
            <a:pPr algn="ctr"/>
            <a:r>
              <a:rPr lang="it-IT" sz="3600" b="1" dirty="0" smtClean="0">
                <a:solidFill>
                  <a:srgbClr val="0070C0"/>
                </a:solidFill>
              </a:rPr>
              <a:t>LE TAPPE PRINCIPALI</a:t>
            </a:r>
            <a:endParaRPr lang="it-IT" sz="3600" b="1" dirty="0">
              <a:solidFill>
                <a:srgbClr val="0070C0"/>
              </a:solidFill>
            </a:endParaRPr>
          </a:p>
        </p:txBody>
      </p:sp>
      <p:sp>
        <p:nvSpPr>
          <p:cNvPr id="80" name="Rettangolo 79"/>
          <p:cNvSpPr/>
          <p:nvPr/>
        </p:nvSpPr>
        <p:spPr>
          <a:xfrm>
            <a:off x="10272344" y="2865015"/>
            <a:ext cx="1858101" cy="2787012"/>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it-IT" sz="1400" dirty="0" smtClean="0">
                <a:solidFill>
                  <a:schemeClr val="tx1">
                    <a:lumMod val="65000"/>
                    <a:lumOff val="35000"/>
                  </a:schemeClr>
                </a:solidFill>
                <a:latin typeface="Calibri Light" panose="020F0302020204030204" pitchFamily="34" charset="0"/>
              </a:rPr>
              <a:t>Ricerca partner per </a:t>
            </a:r>
            <a:r>
              <a:rPr lang="it-IT" sz="1400" dirty="0">
                <a:solidFill>
                  <a:schemeClr val="tx1">
                    <a:lumMod val="65000"/>
                    <a:lumOff val="35000"/>
                  </a:schemeClr>
                </a:solidFill>
                <a:latin typeface="Calibri Light" panose="020F0302020204030204" pitchFamily="34" charset="0"/>
              </a:rPr>
              <a:t>presentazione </a:t>
            </a:r>
            <a:r>
              <a:rPr lang="it-IT" sz="1400" dirty="0" smtClean="0">
                <a:solidFill>
                  <a:schemeClr val="tx1">
                    <a:lumMod val="65000"/>
                    <a:lumOff val="35000"/>
                  </a:schemeClr>
                </a:solidFill>
                <a:latin typeface="Calibri Light" panose="020F0302020204030204" pitchFamily="34" charset="0"/>
              </a:rPr>
              <a:t>H2020-FTI PILOT </a:t>
            </a:r>
          </a:p>
          <a:p>
            <a:pPr marL="171450" indent="-171450">
              <a:buFont typeface="Arial" panose="020B0604020202020204" pitchFamily="34" charset="0"/>
              <a:buChar char="•"/>
            </a:pPr>
            <a:r>
              <a:rPr lang="it-IT" sz="1400" dirty="0" smtClean="0">
                <a:solidFill>
                  <a:schemeClr val="tx1">
                    <a:lumMod val="65000"/>
                    <a:lumOff val="35000"/>
                  </a:schemeClr>
                </a:solidFill>
                <a:latin typeface="Calibri Light" panose="020F0302020204030204" pitchFamily="34" charset="0"/>
              </a:rPr>
              <a:t>Verifica </a:t>
            </a:r>
            <a:r>
              <a:rPr lang="it-IT" sz="1400" dirty="0">
                <a:solidFill>
                  <a:schemeClr val="tx1">
                    <a:lumMod val="65000"/>
                    <a:lumOff val="35000"/>
                  </a:schemeClr>
                </a:solidFill>
                <a:latin typeface="Calibri Light" panose="020F0302020204030204" pitchFamily="34" charset="0"/>
              </a:rPr>
              <a:t>del responso del mercato all’idea </a:t>
            </a:r>
            <a:r>
              <a:rPr lang="it-IT" sz="1400" dirty="0" smtClean="0">
                <a:solidFill>
                  <a:schemeClr val="tx1">
                    <a:lumMod val="65000"/>
                    <a:lumOff val="35000"/>
                  </a:schemeClr>
                </a:solidFill>
                <a:latin typeface="Calibri Light" panose="020F0302020204030204" pitchFamily="34" charset="0"/>
              </a:rPr>
              <a:t>proposta da Turboalgor</a:t>
            </a:r>
          </a:p>
          <a:p>
            <a:pPr marL="171450" indent="-171450">
              <a:buFont typeface="Arial" panose="020B0604020202020204" pitchFamily="34" charset="0"/>
              <a:buChar char="•"/>
            </a:pPr>
            <a:r>
              <a:rPr lang="it-IT" sz="1400" dirty="0" smtClean="0">
                <a:solidFill>
                  <a:schemeClr val="tx1">
                    <a:lumMod val="65000"/>
                    <a:lumOff val="35000"/>
                  </a:schemeClr>
                </a:solidFill>
                <a:latin typeface="Calibri Light" panose="020F0302020204030204" pitchFamily="34" charset="0"/>
              </a:rPr>
              <a:t>Ricerca </a:t>
            </a:r>
            <a:r>
              <a:rPr lang="it-IT" sz="1400" dirty="0">
                <a:solidFill>
                  <a:schemeClr val="tx1">
                    <a:lumMod val="65000"/>
                    <a:lumOff val="35000"/>
                  </a:schemeClr>
                </a:solidFill>
                <a:latin typeface="Calibri Light" panose="020F0302020204030204" pitchFamily="34" charset="0"/>
              </a:rPr>
              <a:t>partner finanziario </a:t>
            </a:r>
            <a:r>
              <a:rPr lang="it-IT" sz="1400" dirty="0" smtClean="0">
                <a:solidFill>
                  <a:schemeClr val="tx1">
                    <a:lumMod val="65000"/>
                    <a:lumOff val="35000"/>
                  </a:schemeClr>
                </a:solidFill>
                <a:latin typeface="Calibri Light" panose="020F0302020204030204" pitchFamily="34" charset="0"/>
              </a:rPr>
              <a:t>al fine di </a:t>
            </a:r>
            <a:r>
              <a:rPr lang="it-IT" sz="1400" dirty="0">
                <a:solidFill>
                  <a:schemeClr val="tx1">
                    <a:lumMod val="65000"/>
                    <a:lumOff val="35000"/>
                  </a:schemeClr>
                </a:solidFill>
                <a:latin typeface="Calibri Light" panose="020F0302020204030204" pitchFamily="34" charset="0"/>
              </a:rPr>
              <a:t>rafforzare la struttura patrimoniale della </a:t>
            </a:r>
            <a:r>
              <a:rPr lang="it-IT" sz="1400" dirty="0" smtClean="0">
                <a:solidFill>
                  <a:schemeClr val="tx1">
                    <a:lumMod val="65000"/>
                    <a:lumOff val="35000"/>
                  </a:schemeClr>
                </a:solidFill>
                <a:latin typeface="Calibri Light" panose="020F0302020204030204" pitchFamily="34" charset="0"/>
              </a:rPr>
              <a:t>società Turboalgor</a:t>
            </a:r>
            <a:endParaRPr lang="it-IT" sz="1400" dirty="0">
              <a:solidFill>
                <a:schemeClr val="tx1">
                  <a:lumMod val="65000"/>
                  <a:lumOff val="35000"/>
                </a:schemeClr>
              </a:solidFill>
              <a:latin typeface="Calibri Light" panose="020F0302020204030204" pitchFamily="34" charset="0"/>
            </a:endParaRPr>
          </a:p>
        </p:txBody>
      </p:sp>
      <p:sp>
        <p:nvSpPr>
          <p:cNvPr id="81" name="CasellaDiTesto 80"/>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LA STORIA</a:t>
            </a:r>
            <a:endParaRPr lang="it-IT" sz="2800" b="1" dirty="0">
              <a:solidFill>
                <a:schemeClr val="bg1"/>
              </a:solidFill>
            </a:endParaRPr>
          </a:p>
        </p:txBody>
      </p:sp>
    </p:spTree>
    <p:extLst>
      <p:ext uri="{BB962C8B-B14F-4D97-AF65-F5344CB8AC3E}">
        <p14:creationId xmlns:p14="http://schemas.microsoft.com/office/powerpoint/2010/main" val="339270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ppt_x"/>
                                          </p:val>
                                        </p:tav>
                                        <p:tav tm="100000">
                                          <p:val>
                                            <p:strVal val="#ppt_x"/>
                                          </p:val>
                                        </p:tav>
                                      </p:tavLst>
                                    </p:anim>
                                    <p:anim calcmode="lin" valueType="num">
                                      <p:cBhvr additive="base">
                                        <p:cTn id="44" dur="500" fill="hold"/>
                                        <p:tgtEl>
                                          <p:spTgt spid="5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ppt_x"/>
                                          </p:val>
                                        </p:tav>
                                        <p:tav tm="100000">
                                          <p:val>
                                            <p:strVal val="#ppt_x"/>
                                          </p:val>
                                        </p:tav>
                                      </p:tavLst>
                                    </p:anim>
                                    <p:anim calcmode="lin" valueType="num">
                                      <p:cBhvr additive="base">
                                        <p:cTn id="48" dur="500" fill="hold"/>
                                        <p:tgtEl>
                                          <p:spTgt spid="5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o 26"/>
          <p:cNvGrpSpPr/>
          <p:nvPr/>
        </p:nvGrpSpPr>
        <p:grpSpPr>
          <a:xfrm>
            <a:off x="5058468" y="1773195"/>
            <a:ext cx="5110797" cy="3823404"/>
            <a:chOff x="6841717" y="1978562"/>
            <a:chExt cx="4830877" cy="3562867"/>
          </a:xfrm>
        </p:grpSpPr>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717" y="1978562"/>
              <a:ext cx="4830877" cy="35628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ttangolo 8"/>
            <p:cNvSpPr>
              <a:spLocks noChangeArrowheads="1"/>
            </p:cNvSpPr>
            <p:nvPr/>
          </p:nvSpPr>
          <p:spPr bwMode="auto">
            <a:xfrm>
              <a:off x="7060325" y="3219061"/>
              <a:ext cx="2518360" cy="1733293"/>
            </a:xfrm>
            <a:prstGeom prst="rect">
              <a:avLst/>
            </a:prstGeom>
            <a:solidFill>
              <a:schemeClr val="accent1">
                <a:alpha val="2392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it-IT" altLang="it-IT">
                <a:solidFill>
                  <a:srgbClr val="000000"/>
                </a:solidFill>
              </a:endParaRPr>
            </a:p>
          </p:txBody>
        </p:sp>
        <p:sp>
          <p:nvSpPr>
            <p:cNvPr id="32" name="Rettangolo 31"/>
            <p:cNvSpPr>
              <a:spLocks noChangeArrowheads="1"/>
            </p:cNvSpPr>
            <p:nvPr/>
          </p:nvSpPr>
          <p:spPr bwMode="auto">
            <a:xfrm>
              <a:off x="9578685" y="2518944"/>
              <a:ext cx="1458607" cy="2433410"/>
            </a:xfrm>
            <a:prstGeom prst="rect">
              <a:avLst/>
            </a:prstGeom>
            <a:solidFill>
              <a:schemeClr val="accent1">
                <a:alpha val="2392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it-IT" altLang="it-IT">
                <a:solidFill>
                  <a:srgbClr val="000000"/>
                </a:solidFill>
              </a:endParaRPr>
            </a:p>
          </p:txBody>
        </p:sp>
      </p:grpSp>
      <p:pic>
        <p:nvPicPr>
          <p:cNvPr id="3074" name="Picture 2" descr="Risultati immagini per 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657" y="3117159"/>
            <a:ext cx="1393235" cy="1860041"/>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numero diapositiva 8"/>
          <p:cNvSpPr>
            <a:spLocks noGrp="1"/>
          </p:cNvSpPr>
          <p:nvPr>
            <p:ph type="sldNum" sz="quarter" idx="12"/>
          </p:nvPr>
        </p:nvSpPr>
        <p:spPr>
          <a:xfrm>
            <a:off x="8602420" y="6549108"/>
            <a:ext cx="2743200" cy="365125"/>
          </a:xfrm>
        </p:spPr>
        <p:txBody>
          <a:bodyPr/>
          <a:lstStyle/>
          <a:p>
            <a:r>
              <a:rPr lang="it-IT" sz="1400" dirty="0" smtClean="0">
                <a:solidFill>
                  <a:schemeClr val="bg1"/>
                </a:solidFill>
              </a:rPr>
              <a:t>4</a:t>
            </a:r>
            <a:endParaRPr lang="it-IT" sz="1400" dirty="0">
              <a:solidFill>
                <a:schemeClr val="bg1"/>
              </a:solidFill>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24" name="Titolo 1"/>
          <p:cNvSpPr txBox="1">
            <a:spLocks/>
          </p:cNvSpPr>
          <p:nvPr/>
        </p:nvSpPr>
        <p:spPr bwMode="auto">
          <a:xfrm>
            <a:off x="262176" y="1116731"/>
            <a:ext cx="3539438" cy="546245"/>
          </a:xfrm>
          <a:prstGeom prst="rect">
            <a:avLst/>
          </a:prstGeom>
          <a:noFill/>
          <a:ln w="9525">
            <a:noFill/>
            <a:miter lim="800000"/>
            <a:headEnd/>
            <a:tailEnd/>
          </a:ln>
        </p:spPr>
        <p:txBody>
          <a:bodyPr lIns="0" rIns="0" bIns="0" anchor="b"/>
          <a:lstStyle/>
          <a:p>
            <a:pPr algn="ctr" eaLnBrk="1" hangingPunct="1">
              <a:defRPr/>
            </a:pPr>
            <a:r>
              <a:rPr lang="it-IT" sz="1600" b="1" dirty="0" smtClean="0">
                <a:solidFill>
                  <a:schemeClr val="accent1">
                    <a:lumMod val="75000"/>
                  </a:schemeClr>
                </a:solidFill>
                <a:ea typeface="+mn-ea"/>
                <a:cs typeface="Arial" charset="0"/>
              </a:rPr>
              <a:t>CICLO FRIGORIFERO A COMPRESSIONE</a:t>
            </a:r>
          </a:p>
          <a:p>
            <a:pPr algn="ctr" eaLnBrk="1" hangingPunct="1">
              <a:defRPr/>
            </a:pPr>
            <a:r>
              <a:rPr lang="it-IT" sz="1600" b="1" dirty="0" smtClean="0">
                <a:solidFill>
                  <a:schemeClr val="accent1">
                    <a:lumMod val="75000"/>
                  </a:schemeClr>
                </a:solidFill>
                <a:ea typeface="+mn-ea"/>
                <a:cs typeface="Arial" charset="0"/>
              </a:rPr>
              <a:t>Schema </a:t>
            </a:r>
            <a:r>
              <a:rPr lang="it-IT" sz="1600" b="1" dirty="0">
                <a:solidFill>
                  <a:schemeClr val="accent1">
                    <a:lumMod val="75000"/>
                  </a:schemeClr>
                </a:solidFill>
                <a:ea typeface="+mn-ea"/>
                <a:cs typeface="Arial" charset="0"/>
              </a:rPr>
              <a:t>di principio </a:t>
            </a:r>
          </a:p>
        </p:txBody>
      </p:sp>
      <p:pic>
        <p:nvPicPr>
          <p:cNvPr id="25" name="Immagine 13" descr="Immagine6.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15828"/>
            <a:ext cx="4063791" cy="252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e 25"/>
          <p:cNvSpPr/>
          <p:nvPr/>
        </p:nvSpPr>
        <p:spPr>
          <a:xfrm>
            <a:off x="2676105" y="2827176"/>
            <a:ext cx="372890" cy="2899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CasellaDiTesto 27"/>
          <p:cNvSpPr txBox="1"/>
          <p:nvPr/>
        </p:nvSpPr>
        <p:spPr>
          <a:xfrm>
            <a:off x="720454" y="4442448"/>
            <a:ext cx="2446276" cy="1600438"/>
          </a:xfrm>
          <a:prstGeom prst="rect">
            <a:avLst/>
          </a:prstGeom>
          <a:noFill/>
          <a:ln w="38100">
            <a:solidFill>
              <a:srgbClr val="FF0000"/>
            </a:solidFill>
          </a:ln>
        </p:spPr>
        <p:txBody>
          <a:bodyPr wrap="square" rtlCol="0">
            <a:spAutoFit/>
          </a:bodyPr>
          <a:lstStyle/>
          <a:p>
            <a:r>
              <a:rPr lang="it-IT" sz="1400" b="1" u="sng" dirty="0" smtClean="0">
                <a:solidFill>
                  <a:schemeClr val="accent1">
                    <a:lumMod val="75000"/>
                  </a:schemeClr>
                </a:solidFill>
              </a:rPr>
              <a:t>PUNTO DI INEFFICIENZA:</a:t>
            </a:r>
          </a:p>
          <a:p>
            <a:r>
              <a:rPr lang="it-IT" sz="1400" dirty="0">
                <a:solidFill>
                  <a:schemeClr val="accent1">
                    <a:lumMod val="75000"/>
                  </a:schemeClr>
                </a:solidFill>
              </a:rPr>
              <a:t>l</a:t>
            </a:r>
            <a:r>
              <a:rPr lang="it-IT" sz="1400" dirty="0" smtClean="0">
                <a:solidFill>
                  <a:schemeClr val="accent1">
                    <a:lumMod val="75000"/>
                  </a:schemeClr>
                </a:solidFill>
              </a:rPr>
              <a:t>a valvola di laminazione porta il liquido refrigerante da una pressione alta a una pressione bassa senza utilizzarne l’energia potenzialmente disponibile</a:t>
            </a:r>
            <a:endParaRPr lang="it-IT" sz="1400" b="1" u="sng" dirty="0" smtClean="0">
              <a:solidFill>
                <a:schemeClr val="accent1">
                  <a:lumMod val="75000"/>
                </a:schemeClr>
              </a:solidFill>
            </a:endParaRPr>
          </a:p>
        </p:txBody>
      </p:sp>
      <p:sp>
        <p:nvSpPr>
          <p:cNvPr id="30" name="CasellaDiTesto 29"/>
          <p:cNvSpPr txBox="1"/>
          <p:nvPr/>
        </p:nvSpPr>
        <p:spPr>
          <a:xfrm>
            <a:off x="2010813" y="231818"/>
            <a:ext cx="7585656" cy="523220"/>
          </a:xfrm>
          <a:prstGeom prst="rect">
            <a:avLst/>
          </a:prstGeom>
          <a:noFill/>
        </p:spPr>
        <p:txBody>
          <a:bodyPr wrap="square" rtlCol="0">
            <a:spAutoFit/>
          </a:bodyPr>
          <a:lstStyle/>
          <a:p>
            <a:r>
              <a:rPr lang="it-IT" sz="2800" b="1" dirty="0" smtClean="0">
                <a:solidFill>
                  <a:schemeClr val="bg1"/>
                </a:solidFill>
              </a:rPr>
              <a:t>IL PUNTO DI PARTENZA E L’IDEA INNOVATIVA</a:t>
            </a:r>
            <a:endParaRPr lang="it-IT" sz="2800" b="1" dirty="0">
              <a:solidFill>
                <a:schemeClr val="bg1"/>
              </a:solidFill>
            </a:endParaRPr>
          </a:p>
        </p:txBody>
      </p:sp>
      <p:sp>
        <p:nvSpPr>
          <p:cNvPr id="13" name="Titolo 1"/>
          <p:cNvSpPr txBox="1">
            <a:spLocks/>
          </p:cNvSpPr>
          <p:nvPr/>
        </p:nvSpPr>
        <p:spPr bwMode="auto">
          <a:xfrm>
            <a:off x="5840037" y="1048398"/>
            <a:ext cx="3539438" cy="724796"/>
          </a:xfrm>
          <a:prstGeom prst="rect">
            <a:avLst/>
          </a:prstGeom>
          <a:noFill/>
          <a:ln w="9525">
            <a:noFill/>
            <a:miter lim="800000"/>
            <a:headEnd/>
            <a:tailEnd/>
          </a:ln>
        </p:spPr>
        <p:txBody>
          <a:bodyPr lIns="0" rIns="0" bIns="0" anchor="b"/>
          <a:lstStyle/>
          <a:p>
            <a:pPr algn="ctr" eaLnBrk="1" hangingPunct="1">
              <a:defRPr/>
            </a:pPr>
            <a:r>
              <a:rPr lang="it-IT" sz="1600" b="1" dirty="0" smtClean="0">
                <a:solidFill>
                  <a:schemeClr val="accent1">
                    <a:lumMod val="75000"/>
                  </a:schemeClr>
                </a:solidFill>
                <a:ea typeface="+mn-ea"/>
                <a:cs typeface="Arial" charset="0"/>
              </a:rPr>
              <a:t>CICLO FRIGORIFERO CON DISPOSITIVO TURBOALGOR</a:t>
            </a:r>
          </a:p>
          <a:p>
            <a:pPr algn="ctr" eaLnBrk="1" hangingPunct="1">
              <a:defRPr/>
            </a:pPr>
            <a:r>
              <a:rPr lang="it-IT" sz="1600" b="1" dirty="0" smtClean="0">
                <a:solidFill>
                  <a:schemeClr val="accent1">
                    <a:lumMod val="75000"/>
                  </a:schemeClr>
                </a:solidFill>
                <a:ea typeface="+mn-ea"/>
                <a:cs typeface="Arial" charset="0"/>
              </a:rPr>
              <a:t>Schema </a:t>
            </a:r>
            <a:r>
              <a:rPr lang="it-IT" sz="1600" b="1" dirty="0">
                <a:solidFill>
                  <a:schemeClr val="accent1">
                    <a:lumMod val="75000"/>
                  </a:schemeClr>
                </a:solidFill>
                <a:ea typeface="+mn-ea"/>
                <a:cs typeface="Arial" charset="0"/>
              </a:rPr>
              <a:t>di principio </a:t>
            </a:r>
          </a:p>
        </p:txBody>
      </p:sp>
      <p:sp>
        <p:nvSpPr>
          <p:cNvPr id="21" name="Ovale 20"/>
          <p:cNvSpPr/>
          <p:nvPr/>
        </p:nvSpPr>
        <p:spPr>
          <a:xfrm>
            <a:off x="6615857" y="3684266"/>
            <a:ext cx="1110464" cy="584122"/>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1 69"/>
          <p:cNvCxnSpPr>
            <a:stCxn id="21" idx="4"/>
          </p:cNvCxnSpPr>
          <p:nvPr/>
        </p:nvCxnSpPr>
        <p:spPr>
          <a:xfrm>
            <a:off x="7171089" y="4268387"/>
            <a:ext cx="247919" cy="441385"/>
          </a:xfrm>
          <a:prstGeom prst="line">
            <a:avLst/>
          </a:prstGeom>
          <a:ln w="19050">
            <a:solidFill>
              <a:srgbClr val="FF0000"/>
            </a:solidFill>
          </a:ln>
        </p:spPr>
        <p:style>
          <a:lnRef idx="3">
            <a:schemeClr val="accent1"/>
          </a:lnRef>
          <a:fillRef idx="0">
            <a:schemeClr val="accent1"/>
          </a:fillRef>
          <a:effectRef idx="2">
            <a:schemeClr val="accent1"/>
          </a:effectRef>
          <a:fontRef idx="minor">
            <a:schemeClr val="tx1"/>
          </a:fontRef>
        </p:style>
      </p:cxnSp>
      <p:sp>
        <p:nvSpPr>
          <p:cNvPr id="33" name="CasellaDiTesto 21"/>
          <p:cNvSpPr txBox="1">
            <a:spLocks noChangeArrowheads="1"/>
          </p:cNvSpPr>
          <p:nvPr/>
        </p:nvSpPr>
        <p:spPr bwMode="auto">
          <a:xfrm>
            <a:off x="6883775" y="4664370"/>
            <a:ext cx="1451962" cy="261610"/>
          </a:xfrm>
          <a:prstGeom prst="rect">
            <a:avLst/>
          </a:prstGeom>
          <a:noFill/>
          <a:ln w="9525">
            <a:noFill/>
            <a:miter lim="800000"/>
            <a:headEnd/>
            <a:tailEnd/>
          </a:ln>
        </p:spPr>
        <p:txBody>
          <a:bodyPr wrap="square">
            <a:spAutoFit/>
          </a:bodyPr>
          <a:lstStyle/>
          <a:p>
            <a:pPr algn="ctr"/>
            <a:r>
              <a:rPr lang="it-IT" altLang="it-IT" sz="1100" b="1" i="1" dirty="0" smtClean="0">
                <a:solidFill>
                  <a:srgbClr val="0070C0"/>
                </a:solidFill>
              </a:rPr>
              <a:t>Turbocompressore</a:t>
            </a:r>
            <a:endParaRPr lang="it-IT" altLang="it-IT" sz="1100" b="1" i="1" dirty="0">
              <a:solidFill>
                <a:srgbClr val="0070C0"/>
              </a:solidFill>
            </a:endParaRPr>
          </a:p>
        </p:txBody>
      </p:sp>
      <p:sp>
        <p:nvSpPr>
          <p:cNvPr id="34" name="CasellaDiTesto 31"/>
          <p:cNvSpPr txBox="1">
            <a:spLocks noChangeArrowheads="1"/>
          </p:cNvSpPr>
          <p:nvPr/>
        </p:nvSpPr>
        <p:spPr bwMode="auto">
          <a:xfrm>
            <a:off x="9280141" y="3443326"/>
            <a:ext cx="941107" cy="430887"/>
          </a:xfrm>
          <a:prstGeom prst="rect">
            <a:avLst/>
          </a:prstGeom>
          <a:noFill/>
          <a:ln w="9525">
            <a:noFill/>
            <a:miter lim="800000"/>
            <a:headEnd/>
            <a:tailEnd/>
          </a:ln>
        </p:spPr>
        <p:txBody>
          <a:bodyPr wrap="square">
            <a:spAutoFit/>
          </a:bodyPr>
          <a:lstStyle/>
          <a:p>
            <a:pPr algn="ctr"/>
            <a:r>
              <a:rPr lang="it-IT" altLang="it-IT" sz="1100" b="1" i="1" dirty="0" smtClean="0">
                <a:solidFill>
                  <a:srgbClr val="0070C0"/>
                </a:solidFill>
              </a:rPr>
              <a:t>Scambiatori di calore</a:t>
            </a:r>
            <a:endParaRPr lang="it-IT" altLang="it-IT" sz="1100" b="1" i="1" dirty="0">
              <a:solidFill>
                <a:srgbClr val="0070C0"/>
              </a:solidFill>
            </a:endParaRPr>
          </a:p>
        </p:txBody>
      </p:sp>
      <p:sp>
        <p:nvSpPr>
          <p:cNvPr id="14" name="Titolo 1"/>
          <p:cNvSpPr txBox="1">
            <a:spLocks/>
          </p:cNvSpPr>
          <p:nvPr/>
        </p:nvSpPr>
        <p:spPr bwMode="auto">
          <a:xfrm>
            <a:off x="10390605" y="1955841"/>
            <a:ext cx="1719732" cy="3456849"/>
          </a:xfrm>
          <a:prstGeom prst="rect">
            <a:avLst/>
          </a:prstGeom>
          <a:noFill/>
          <a:ln w="9525">
            <a:noFill/>
            <a:miter lim="800000"/>
            <a:headEnd/>
            <a:tailEnd/>
          </a:ln>
        </p:spPr>
        <p:txBody>
          <a:bodyPr lIns="0" rIns="0" bIns="0" anchor="b"/>
          <a:lstStyle/>
          <a:p>
            <a:pPr algn="ctr" fontAlgn="auto">
              <a:spcBef>
                <a:spcPts val="0"/>
              </a:spcBef>
              <a:spcAft>
                <a:spcPts val="0"/>
              </a:spcAft>
              <a:defRPr/>
            </a:pPr>
            <a:r>
              <a:rPr lang="it-IT" sz="1600" dirty="0" smtClean="0">
                <a:solidFill>
                  <a:schemeClr val="accent5"/>
                </a:solidFill>
                <a:ea typeface="ＭＳ Ｐゴシック"/>
              </a:rPr>
              <a:t>Il vapore prodotto negli scambiatori viene elaborato nel turbocompressore, che effettua una precompressione del fluido </a:t>
            </a:r>
            <a:r>
              <a:rPr lang="it-IT" sz="1600" dirty="0">
                <a:solidFill>
                  <a:schemeClr val="accent5"/>
                </a:solidFill>
                <a:ea typeface="ＭＳ Ｐゴシック"/>
              </a:rPr>
              <a:t>refrigerante </a:t>
            </a:r>
            <a:r>
              <a:rPr lang="it-IT" sz="1600" dirty="0" smtClean="0">
                <a:solidFill>
                  <a:schemeClr val="accent5"/>
                </a:solidFill>
                <a:ea typeface="ＭＳ Ｐゴシック"/>
              </a:rPr>
              <a:t>permettendo, </a:t>
            </a:r>
            <a:r>
              <a:rPr lang="it-IT" sz="1600" dirty="0">
                <a:solidFill>
                  <a:schemeClr val="accent5"/>
                </a:solidFill>
                <a:ea typeface="ＭＳ Ｐゴシック"/>
              </a:rPr>
              <a:t>in tal modo, </a:t>
            </a:r>
            <a:r>
              <a:rPr lang="it-IT" sz="1600" dirty="0" smtClean="0">
                <a:solidFill>
                  <a:schemeClr val="accent5"/>
                </a:solidFill>
                <a:ea typeface="ＭＳ Ｐゴシック"/>
              </a:rPr>
              <a:t>una riduzione del fabbisogno energetico del compressore principale</a:t>
            </a:r>
            <a:endParaRPr lang="it-IT" sz="1600" dirty="0">
              <a:solidFill>
                <a:schemeClr val="accent5"/>
              </a:solidFill>
              <a:ea typeface="ＭＳ Ｐゴシック"/>
            </a:endParaRPr>
          </a:p>
        </p:txBody>
      </p:sp>
      <p:cxnSp>
        <p:nvCxnSpPr>
          <p:cNvPr id="35" name="Connettore 1 69"/>
          <p:cNvCxnSpPr/>
          <p:nvPr/>
        </p:nvCxnSpPr>
        <p:spPr>
          <a:xfrm>
            <a:off x="9106815" y="3104406"/>
            <a:ext cx="247919" cy="441385"/>
          </a:xfrm>
          <a:prstGeom prst="line">
            <a:avLst/>
          </a:prstGeom>
          <a:ln w="19050">
            <a:solidFill>
              <a:srgbClr val="FF0000"/>
            </a:solidFill>
          </a:ln>
        </p:spPr>
        <p:style>
          <a:lnRef idx="3">
            <a:schemeClr val="accent1"/>
          </a:lnRef>
          <a:fillRef idx="0">
            <a:schemeClr val="accent1"/>
          </a:fillRef>
          <a:effectRef idx="2">
            <a:schemeClr val="accent1"/>
          </a:effectRef>
          <a:fontRef idx="minor">
            <a:schemeClr val="tx1"/>
          </a:fontRef>
        </p:style>
      </p:cxnSp>
      <p:sp>
        <p:nvSpPr>
          <p:cNvPr id="38" name="Titolo 1"/>
          <p:cNvSpPr txBox="1">
            <a:spLocks/>
          </p:cNvSpPr>
          <p:nvPr/>
        </p:nvSpPr>
        <p:spPr bwMode="auto">
          <a:xfrm>
            <a:off x="5432641" y="5595337"/>
            <a:ext cx="4362450" cy="974749"/>
          </a:xfrm>
          <a:prstGeom prst="rect">
            <a:avLst/>
          </a:prstGeom>
          <a:noFill/>
          <a:ln w="9525">
            <a:noFill/>
            <a:miter lim="800000"/>
            <a:headEnd/>
            <a:tailEnd/>
          </a:ln>
        </p:spPr>
        <p:txBody>
          <a:bodyPr lIns="0" rIns="0" bIns="0" anchor="b"/>
          <a:lstStyle/>
          <a:p>
            <a:pPr algn="ctr" fontAlgn="auto">
              <a:spcBef>
                <a:spcPts val="0"/>
              </a:spcBef>
              <a:spcAft>
                <a:spcPts val="0"/>
              </a:spcAft>
              <a:defRPr/>
            </a:pPr>
            <a:r>
              <a:rPr lang="it-IT" sz="1600" dirty="0" smtClean="0">
                <a:latin typeface="Calibri"/>
                <a:ea typeface="ＭＳ Ｐゴシック"/>
              </a:rPr>
              <a:t>L’innovazione consiste nell’introduzione di un </a:t>
            </a:r>
            <a:r>
              <a:rPr lang="it-IT" sz="1600" i="1" u="sng" dirty="0" smtClean="0">
                <a:solidFill>
                  <a:srgbClr val="FF0000"/>
                </a:solidFill>
                <a:effectLst>
                  <a:outerShdw blurRad="38100" dist="38100" dir="2700000" algn="tl">
                    <a:srgbClr val="000000">
                      <a:alpha val="43137"/>
                    </a:srgbClr>
                  </a:outerShdw>
                </a:effectLst>
                <a:latin typeface="Calibri"/>
                <a:ea typeface="ＭＳ Ｐゴシック"/>
              </a:rPr>
              <a:t>turbocompressore</a:t>
            </a:r>
            <a:r>
              <a:rPr lang="it-IT" sz="1600" dirty="0" smtClean="0">
                <a:solidFill>
                  <a:srgbClr val="FF0000"/>
                </a:solidFill>
                <a:latin typeface="Calibri"/>
                <a:ea typeface="ＭＳ Ｐゴシック"/>
              </a:rPr>
              <a:t> </a:t>
            </a:r>
            <a:r>
              <a:rPr lang="it-IT" sz="1600" dirty="0" smtClean="0">
                <a:latin typeface="Calibri"/>
                <a:ea typeface="ＭＳ Ｐゴシック"/>
              </a:rPr>
              <a:t>e di due </a:t>
            </a:r>
            <a:r>
              <a:rPr lang="it-IT" sz="1600" i="1" u="sng" dirty="0" smtClean="0">
                <a:solidFill>
                  <a:srgbClr val="FF0000"/>
                </a:solidFill>
                <a:effectLst>
                  <a:outerShdw blurRad="38100" dist="38100" dir="2700000" algn="tl">
                    <a:srgbClr val="000000">
                      <a:alpha val="43137"/>
                    </a:srgbClr>
                  </a:outerShdw>
                </a:effectLst>
                <a:latin typeface="Calibri"/>
                <a:ea typeface="ＭＳ Ｐゴシック"/>
              </a:rPr>
              <a:t>scambiatori </a:t>
            </a:r>
            <a:r>
              <a:rPr lang="it-IT" sz="1600" i="1" u="sng" dirty="0">
                <a:solidFill>
                  <a:srgbClr val="FF0000"/>
                </a:solidFill>
                <a:effectLst>
                  <a:outerShdw blurRad="38100" dist="38100" dir="2700000" algn="tl">
                    <a:srgbClr val="000000">
                      <a:alpha val="43137"/>
                    </a:srgbClr>
                  </a:outerShdw>
                </a:effectLst>
                <a:latin typeface="Calibri"/>
                <a:ea typeface="ＭＳ Ｐゴシック"/>
              </a:rPr>
              <a:t>di calore per il recupero di </a:t>
            </a:r>
            <a:r>
              <a:rPr lang="it-IT" sz="1600" i="1" u="sng" dirty="0" smtClean="0">
                <a:solidFill>
                  <a:srgbClr val="FF0000"/>
                </a:solidFill>
                <a:effectLst>
                  <a:outerShdw blurRad="38100" dist="38100" dir="2700000" algn="tl">
                    <a:srgbClr val="000000">
                      <a:alpha val="43137"/>
                    </a:srgbClr>
                  </a:outerShdw>
                </a:effectLst>
                <a:latin typeface="Calibri"/>
                <a:ea typeface="ＭＳ Ｐゴシック"/>
              </a:rPr>
              <a:t>energia </a:t>
            </a:r>
            <a:r>
              <a:rPr lang="it-IT" sz="1600" dirty="0" smtClean="0">
                <a:latin typeface="Calibri"/>
                <a:ea typeface="ＭＳ Ｐゴシック"/>
              </a:rPr>
              <a:t>all’interno di un impianto di refrigerazione convenzionale</a:t>
            </a:r>
            <a:endParaRPr lang="it-IT" sz="1600" dirty="0">
              <a:latin typeface="Calibri"/>
              <a:ea typeface="ＭＳ Ｐゴシック"/>
            </a:endParaRPr>
          </a:p>
        </p:txBody>
      </p:sp>
      <p:cxnSp>
        <p:nvCxnSpPr>
          <p:cNvPr id="39" name="Connettore 1 69"/>
          <p:cNvCxnSpPr/>
          <p:nvPr/>
        </p:nvCxnSpPr>
        <p:spPr>
          <a:xfrm flipH="1">
            <a:off x="9106815" y="3770000"/>
            <a:ext cx="247919" cy="441385"/>
          </a:xfrm>
          <a:prstGeom prst="line">
            <a:avLst/>
          </a:prstGeom>
          <a:ln w="1905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142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3" grpId="0"/>
      <p:bldP spid="21" grpId="0" animBg="1"/>
      <p:bldP spid="33" grpId="0"/>
      <p:bldP spid="34" grpId="0"/>
      <p:bldP spid="14"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5202"/>
            <a:ext cx="6068291" cy="403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3707476" y="3017519"/>
            <a:ext cx="831272" cy="79802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cxnSp>
        <p:nvCxnSpPr>
          <p:cNvPr id="10" name="Connettore 1 9"/>
          <p:cNvCxnSpPr/>
          <p:nvPr/>
        </p:nvCxnSpPr>
        <p:spPr>
          <a:xfrm flipV="1">
            <a:off x="4725348" y="4561281"/>
            <a:ext cx="684823" cy="567672"/>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1" name="Connettore 1 10"/>
          <p:cNvCxnSpPr>
            <a:stCxn id="7" idx="3"/>
          </p:cNvCxnSpPr>
          <p:nvPr/>
        </p:nvCxnSpPr>
        <p:spPr>
          <a:xfrm flipH="1">
            <a:off x="1828800" y="3698674"/>
            <a:ext cx="2000413" cy="1430279"/>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pic>
        <p:nvPicPr>
          <p:cNvPr id="25" name="Picture 6"/>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6349378" y="3017519"/>
            <a:ext cx="1625623" cy="122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5176" y="3043428"/>
            <a:ext cx="1598615" cy="122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7422" y="3017519"/>
            <a:ext cx="1608382" cy="120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egnaposto numero diapositiva 8"/>
          <p:cNvSpPr>
            <a:spLocks noGrp="1"/>
          </p:cNvSpPr>
          <p:nvPr>
            <p:ph type="sldNum" sz="quarter" idx="12"/>
          </p:nvPr>
        </p:nvSpPr>
        <p:spPr>
          <a:xfrm>
            <a:off x="8602420" y="6549108"/>
            <a:ext cx="2743200" cy="365125"/>
          </a:xfrm>
        </p:spPr>
        <p:txBody>
          <a:bodyPr/>
          <a:lstStyle/>
          <a:p>
            <a:r>
              <a:rPr lang="it-IT" sz="1400" dirty="0" smtClean="0">
                <a:solidFill>
                  <a:schemeClr val="bg1"/>
                </a:solidFill>
              </a:rPr>
              <a:t>5</a:t>
            </a:r>
            <a:endParaRPr lang="it-IT" sz="1400" dirty="0">
              <a:solidFill>
                <a:schemeClr val="bg1"/>
              </a:solidFill>
            </a:endParaRPr>
          </a:p>
        </p:txBody>
      </p:sp>
      <p:sp>
        <p:nvSpPr>
          <p:cNvPr id="24" name="Rettangolo 23"/>
          <p:cNvSpPr/>
          <p:nvPr/>
        </p:nvSpPr>
        <p:spPr>
          <a:xfrm>
            <a:off x="5172077" y="2784763"/>
            <a:ext cx="479479" cy="1770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9637" y="5438983"/>
            <a:ext cx="1112994" cy="1110125"/>
          </a:xfrm>
          <a:prstGeom prst="ellipse">
            <a:avLst/>
          </a:prstGeom>
        </p:spPr>
      </p:pic>
      <p:pic>
        <p:nvPicPr>
          <p:cNvPr id="3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1390" y="5424278"/>
            <a:ext cx="1487035" cy="11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28" name="CasellaDiTesto 27"/>
          <p:cNvSpPr txBox="1"/>
          <p:nvPr/>
        </p:nvSpPr>
        <p:spPr>
          <a:xfrm>
            <a:off x="6284885" y="1125944"/>
            <a:ext cx="5795494" cy="1323439"/>
          </a:xfrm>
          <a:prstGeom prst="rect">
            <a:avLst/>
          </a:prstGeom>
          <a:noFill/>
        </p:spPr>
        <p:txBody>
          <a:bodyPr wrap="square" rtlCol="0">
            <a:spAutoFit/>
          </a:bodyPr>
          <a:lstStyle/>
          <a:p>
            <a:pPr algn="just"/>
            <a:r>
              <a:rPr lang="it-IT" sz="2000" dirty="0">
                <a:solidFill>
                  <a:schemeClr val="accent1">
                    <a:lumMod val="75000"/>
                  </a:schemeClr>
                </a:solidFill>
              </a:rPr>
              <a:t>C</a:t>
            </a:r>
            <a:r>
              <a:rPr lang="it-IT" sz="2000" dirty="0" smtClean="0">
                <a:solidFill>
                  <a:schemeClr val="accent1">
                    <a:lumMod val="75000"/>
                  </a:schemeClr>
                </a:solidFill>
              </a:rPr>
              <a:t>ondizioni di funzionamento dell’impianto:</a:t>
            </a:r>
          </a:p>
          <a:p>
            <a:pPr marL="342900" indent="-342900" algn="just">
              <a:buFont typeface="Wingdings" panose="05000000000000000000" pitchFamily="2" charset="2"/>
              <a:buChar char="§"/>
            </a:pPr>
            <a:r>
              <a:rPr lang="it-IT" sz="2000" i="1" dirty="0" smtClean="0">
                <a:solidFill>
                  <a:schemeClr val="accent1">
                    <a:lumMod val="75000"/>
                  </a:schemeClr>
                </a:solidFill>
              </a:rPr>
              <a:t>Temperatura di evaporazione </a:t>
            </a:r>
            <a:r>
              <a:rPr lang="it-IT" sz="2000" dirty="0" smtClean="0">
                <a:solidFill>
                  <a:schemeClr val="accent1">
                    <a:lumMod val="75000"/>
                  </a:schemeClr>
                </a:solidFill>
              </a:rPr>
              <a:t>da -40°C a +10°C</a:t>
            </a:r>
          </a:p>
          <a:p>
            <a:pPr marL="342900" indent="-342900" algn="just">
              <a:buFont typeface="Wingdings" panose="05000000000000000000" pitchFamily="2" charset="2"/>
              <a:buChar char="§"/>
            </a:pPr>
            <a:r>
              <a:rPr lang="it-IT" sz="2000" i="1" dirty="0" smtClean="0">
                <a:solidFill>
                  <a:schemeClr val="accent1">
                    <a:lumMod val="75000"/>
                  </a:schemeClr>
                </a:solidFill>
              </a:rPr>
              <a:t>Temperatura di condensazione </a:t>
            </a:r>
            <a:r>
              <a:rPr lang="it-IT" sz="2000" dirty="0" smtClean="0">
                <a:solidFill>
                  <a:schemeClr val="accent1">
                    <a:lumMod val="75000"/>
                  </a:schemeClr>
                </a:solidFill>
              </a:rPr>
              <a:t>fino a +45°C</a:t>
            </a:r>
          </a:p>
          <a:p>
            <a:pPr marL="342900" indent="-342900" algn="just">
              <a:buFont typeface="Wingdings" panose="05000000000000000000" pitchFamily="2" charset="2"/>
              <a:buChar char="§"/>
            </a:pPr>
            <a:r>
              <a:rPr lang="it-IT" sz="2000" i="1" dirty="0" smtClean="0">
                <a:solidFill>
                  <a:schemeClr val="accent1">
                    <a:lumMod val="75000"/>
                  </a:schemeClr>
                </a:solidFill>
              </a:rPr>
              <a:t>Potenza frigorifera </a:t>
            </a:r>
            <a:r>
              <a:rPr lang="it-IT" sz="2000" dirty="0" smtClean="0">
                <a:solidFill>
                  <a:schemeClr val="accent1">
                    <a:lumMod val="75000"/>
                  </a:schemeClr>
                </a:solidFill>
              </a:rPr>
              <a:t>fino a 200 kW</a:t>
            </a:r>
            <a:endParaRPr lang="it-IT" sz="2000" i="1" dirty="0" smtClean="0">
              <a:solidFill>
                <a:schemeClr val="accent1">
                  <a:lumMod val="75000"/>
                </a:schemeClr>
              </a:solidFill>
            </a:endParaRPr>
          </a:p>
        </p:txBody>
      </p:sp>
      <p:sp>
        <p:nvSpPr>
          <p:cNvPr id="29" name="CasellaDiTesto 28"/>
          <p:cNvSpPr txBox="1"/>
          <p:nvPr/>
        </p:nvSpPr>
        <p:spPr>
          <a:xfrm>
            <a:off x="929777" y="5069651"/>
            <a:ext cx="2032715" cy="369332"/>
          </a:xfrm>
          <a:prstGeom prst="rect">
            <a:avLst/>
          </a:prstGeom>
          <a:noFill/>
        </p:spPr>
        <p:txBody>
          <a:bodyPr wrap="square" rtlCol="0">
            <a:spAutoFit/>
          </a:bodyPr>
          <a:lstStyle/>
          <a:p>
            <a:r>
              <a:rPr lang="it-IT" dirty="0" smtClean="0">
                <a:solidFill>
                  <a:srgbClr val="FF0000"/>
                </a:solidFill>
              </a:rPr>
              <a:t>Turbocompressore</a:t>
            </a:r>
            <a:endParaRPr lang="it-IT" dirty="0">
              <a:solidFill>
                <a:srgbClr val="FF0000"/>
              </a:solidFill>
            </a:endParaRPr>
          </a:p>
        </p:txBody>
      </p:sp>
      <p:sp>
        <p:nvSpPr>
          <p:cNvPr id="30" name="CasellaDiTesto 29"/>
          <p:cNvSpPr txBox="1"/>
          <p:nvPr/>
        </p:nvSpPr>
        <p:spPr>
          <a:xfrm>
            <a:off x="3781527" y="5069652"/>
            <a:ext cx="2286763" cy="369332"/>
          </a:xfrm>
          <a:prstGeom prst="rect">
            <a:avLst/>
          </a:prstGeom>
          <a:noFill/>
        </p:spPr>
        <p:txBody>
          <a:bodyPr wrap="square" rtlCol="0">
            <a:spAutoFit/>
          </a:bodyPr>
          <a:lstStyle/>
          <a:p>
            <a:r>
              <a:rPr lang="it-IT" dirty="0" smtClean="0">
                <a:solidFill>
                  <a:srgbClr val="FF0000"/>
                </a:solidFill>
              </a:rPr>
              <a:t>Scambiatori di calore</a:t>
            </a:r>
            <a:endParaRPr lang="it-IT" dirty="0">
              <a:solidFill>
                <a:srgbClr val="FF0000"/>
              </a:solidFill>
            </a:endParaRPr>
          </a:p>
        </p:txBody>
      </p:sp>
      <p:sp>
        <p:nvSpPr>
          <p:cNvPr id="32" name="CasellaDiTesto 31"/>
          <p:cNvSpPr txBox="1"/>
          <p:nvPr/>
        </p:nvSpPr>
        <p:spPr>
          <a:xfrm>
            <a:off x="6281947" y="2604568"/>
            <a:ext cx="1754611" cy="307777"/>
          </a:xfrm>
          <a:prstGeom prst="rect">
            <a:avLst/>
          </a:prstGeom>
          <a:noFill/>
        </p:spPr>
        <p:txBody>
          <a:bodyPr wrap="square" rtlCol="0">
            <a:spAutoFit/>
          </a:bodyPr>
          <a:lstStyle/>
          <a:p>
            <a:pPr algn="ctr"/>
            <a:r>
              <a:rPr lang="it-IT" sz="1400" dirty="0">
                <a:solidFill>
                  <a:schemeClr val="accent1">
                    <a:lumMod val="75000"/>
                  </a:schemeClr>
                </a:solidFill>
              </a:rPr>
              <a:t>Misuratore di </a:t>
            </a:r>
            <a:r>
              <a:rPr lang="it-IT" sz="1400" dirty="0" smtClean="0">
                <a:solidFill>
                  <a:schemeClr val="accent1">
                    <a:lumMod val="75000"/>
                  </a:schemeClr>
                </a:solidFill>
              </a:rPr>
              <a:t>portata</a:t>
            </a:r>
            <a:endParaRPr lang="it-IT" sz="1400" dirty="0">
              <a:solidFill>
                <a:schemeClr val="accent1">
                  <a:lumMod val="75000"/>
                </a:schemeClr>
              </a:solidFill>
            </a:endParaRPr>
          </a:p>
        </p:txBody>
      </p:sp>
      <p:sp>
        <p:nvSpPr>
          <p:cNvPr id="33" name="CasellaDiTesto 32"/>
          <p:cNvSpPr txBox="1"/>
          <p:nvPr/>
        </p:nvSpPr>
        <p:spPr>
          <a:xfrm>
            <a:off x="8168906" y="2494299"/>
            <a:ext cx="1754611" cy="523220"/>
          </a:xfrm>
          <a:prstGeom prst="rect">
            <a:avLst/>
          </a:prstGeom>
          <a:noFill/>
        </p:spPr>
        <p:txBody>
          <a:bodyPr wrap="square" rtlCol="0">
            <a:spAutoFit/>
          </a:bodyPr>
          <a:lstStyle/>
          <a:p>
            <a:pPr algn="ctr"/>
            <a:r>
              <a:rPr lang="it-IT" sz="1400" dirty="0" smtClean="0">
                <a:solidFill>
                  <a:schemeClr val="accent1">
                    <a:lumMod val="75000"/>
                  </a:schemeClr>
                </a:solidFill>
              </a:rPr>
              <a:t>Misuratore del n. di giri del compressore</a:t>
            </a:r>
            <a:endParaRPr lang="it-IT" sz="1400" dirty="0">
              <a:solidFill>
                <a:schemeClr val="accent1">
                  <a:lumMod val="75000"/>
                </a:schemeClr>
              </a:solidFill>
            </a:endParaRPr>
          </a:p>
        </p:txBody>
      </p:sp>
      <p:sp>
        <p:nvSpPr>
          <p:cNvPr id="36" name="CasellaDiTesto 35"/>
          <p:cNvSpPr txBox="1"/>
          <p:nvPr/>
        </p:nvSpPr>
        <p:spPr>
          <a:xfrm>
            <a:off x="9949473" y="2604568"/>
            <a:ext cx="1944281" cy="307777"/>
          </a:xfrm>
          <a:prstGeom prst="rect">
            <a:avLst/>
          </a:prstGeom>
          <a:noFill/>
        </p:spPr>
        <p:txBody>
          <a:bodyPr wrap="square" rtlCol="0">
            <a:spAutoFit/>
          </a:bodyPr>
          <a:lstStyle/>
          <a:p>
            <a:pPr algn="ctr"/>
            <a:r>
              <a:rPr lang="it-IT" sz="1400" dirty="0" smtClean="0">
                <a:solidFill>
                  <a:schemeClr val="accent1">
                    <a:lumMod val="75000"/>
                  </a:schemeClr>
                </a:solidFill>
              </a:rPr>
              <a:t>Misuratore di pressione</a:t>
            </a:r>
            <a:endParaRPr lang="it-IT" sz="1400" dirty="0">
              <a:solidFill>
                <a:schemeClr val="accent1">
                  <a:lumMod val="75000"/>
                </a:schemeClr>
              </a:solidFill>
            </a:endParaRPr>
          </a:p>
        </p:txBody>
      </p:sp>
      <p:sp>
        <p:nvSpPr>
          <p:cNvPr id="37" name="CasellaDiTesto 36"/>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IL BANCO DI TEST</a:t>
            </a:r>
            <a:endParaRPr lang="it-IT" sz="2800" b="1" dirty="0">
              <a:solidFill>
                <a:schemeClr val="bg1"/>
              </a:solidFill>
            </a:endParaRPr>
          </a:p>
        </p:txBody>
      </p:sp>
      <p:sp>
        <p:nvSpPr>
          <p:cNvPr id="22" name="CasellaDiTesto 21"/>
          <p:cNvSpPr txBox="1"/>
          <p:nvPr/>
        </p:nvSpPr>
        <p:spPr>
          <a:xfrm>
            <a:off x="6310042" y="4413813"/>
            <a:ext cx="5631058" cy="584775"/>
          </a:xfrm>
          <a:prstGeom prst="rect">
            <a:avLst/>
          </a:prstGeom>
          <a:noFill/>
        </p:spPr>
        <p:txBody>
          <a:bodyPr wrap="square" rtlCol="0">
            <a:spAutoFit/>
          </a:bodyPr>
          <a:lstStyle/>
          <a:p>
            <a:pPr algn="ctr"/>
            <a:r>
              <a:rPr lang="it-IT" sz="1600" u="sng" dirty="0" smtClean="0">
                <a:solidFill>
                  <a:srgbClr val="FF0000"/>
                </a:solidFill>
                <a:latin typeface="+mn-lt"/>
              </a:rPr>
              <a:t>IMPORTANTE</a:t>
            </a:r>
            <a:r>
              <a:rPr lang="it-IT" sz="1600" dirty="0" smtClean="0">
                <a:solidFill>
                  <a:srgbClr val="FF0000"/>
                </a:solidFill>
                <a:latin typeface="+mn-lt"/>
              </a:rPr>
              <a:t> </a:t>
            </a:r>
            <a:r>
              <a:rPr lang="it-IT" sz="1600" dirty="0" smtClean="0">
                <a:latin typeface="+mn-lt"/>
              </a:rPr>
              <a:t>L’utilità del banco non si esaurisce alla possibilità di testare l’applicabilità del turbocompressore all’impianto frigo</a:t>
            </a:r>
            <a:endParaRPr lang="it-IT" sz="1600" dirty="0">
              <a:latin typeface="+mn-lt"/>
            </a:endParaRPr>
          </a:p>
        </p:txBody>
      </p:sp>
      <p:sp>
        <p:nvSpPr>
          <p:cNvPr id="23" name="Freccia in giù 22"/>
          <p:cNvSpPr/>
          <p:nvPr/>
        </p:nvSpPr>
        <p:spPr>
          <a:xfrm>
            <a:off x="8910192" y="5000921"/>
            <a:ext cx="500501" cy="423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31" name="CasellaDiTesto 30"/>
          <p:cNvSpPr txBox="1"/>
          <p:nvPr/>
        </p:nvSpPr>
        <p:spPr>
          <a:xfrm>
            <a:off x="6610102" y="5377812"/>
            <a:ext cx="5030938" cy="1246495"/>
          </a:xfrm>
          <a:prstGeom prst="rect">
            <a:avLst/>
          </a:prstGeom>
          <a:noFill/>
        </p:spPr>
        <p:txBody>
          <a:bodyPr wrap="square" rtlCol="0">
            <a:spAutoFit/>
          </a:bodyPr>
          <a:lstStyle/>
          <a:p>
            <a:pPr algn="ctr"/>
            <a:r>
              <a:rPr lang="en-US" sz="1600" dirty="0" err="1" smtClean="0">
                <a:latin typeface="+mn-lt"/>
              </a:rPr>
              <a:t>Possibilità</a:t>
            </a:r>
            <a:r>
              <a:rPr lang="en-US" sz="1600" dirty="0" smtClean="0">
                <a:latin typeface="+mn-lt"/>
              </a:rPr>
              <a:t> di </a:t>
            </a:r>
            <a:r>
              <a:rPr lang="en-US" sz="1600" dirty="0" err="1" smtClean="0">
                <a:latin typeface="+mn-lt"/>
              </a:rPr>
              <a:t>utilizzare</a:t>
            </a:r>
            <a:r>
              <a:rPr lang="en-US" sz="1600" dirty="0" smtClean="0">
                <a:latin typeface="+mn-lt"/>
              </a:rPr>
              <a:t> </a:t>
            </a:r>
            <a:r>
              <a:rPr lang="en-US" sz="1600" dirty="0" err="1" smtClean="0">
                <a:latin typeface="+mn-lt"/>
              </a:rPr>
              <a:t>il</a:t>
            </a:r>
            <a:r>
              <a:rPr lang="en-US" sz="1600" dirty="0" smtClean="0">
                <a:latin typeface="+mn-lt"/>
              </a:rPr>
              <a:t> banco per </a:t>
            </a:r>
            <a:r>
              <a:rPr lang="en-US" sz="1600" dirty="0" err="1" smtClean="0">
                <a:latin typeface="+mn-lt"/>
              </a:rPr>
              <a:t>caratterizzare</a:t>
            </a:r>
            <a:r>
              <a:rPr lang="en-US" sz="1600" dirty="0" smtClean="0">
                <a:latin typeface="+mn-lt"/>
              </a:rPr>
              <a:t> </a:t>
            </a:r>
            <a:r>
              <a:rPr lang="en-US" sz="1600" dirty="0" err="1" smtClean="0">
                <a:latin typeface="+mn-lt"/>
              </a:rPr>
              <a:t>gli</a:t>
            </a:r>
            <a:r>
              <a:rPr lang="en-US" sz="1600" dirty="0" smtClean="0">
                <a:latin typeface="+mn-lt"/>
              </a:rPr>
              <a:t> </a:t>
            </a:r>
            <a:r>
              <a:rPr lang="en-US" sz="1600" dirty="0" err="1" smtClean="0">
                <a:latin typeface="+mn-lt"/>
              </a:rPr>
              <a:t>altri</a:t>
            </a:r>
            <a:r>
              <a:rPr lang="en-US" sz="1600" dirty="0" smtClean="0">
                <a:latin typeface="+mn-lt"/>
              </a:rPr>
              <a:t> </a:t>
            </a:r>
            <a:r>
              <a:rPr lang="en-US" sz="1600" dirty="0" err="1" smtClean="0">
                <a:latin typeface="+mn-lt"/>
              </a:rPr>
              <a:t>componenti</a:t>
            </a:r>
            <a:r>
              <a:rPr lang="en-US" sz="1600" dirty="0" smtClean="0">
                <a:latin typeface="+mn-lt"/>
              </a:rPr>
              <a:t> </a:t>
            </a:r>
            <a:r>
              <a:rPr lang="en-US" sz="1600" dirty="0" err="1" smtClean="0">
                <a:latin typeface="+mn-lt"/>
              </a:rPr>
              <a:t>dell’impianto</a:t>
            </a:r>
            <a:r>
              <a:rPr lang="en-US" sz="1600" dirty="0" smtClean="0">
                <a:latin typeface="+mn-lt"/>
              </a:rPr>
              <a:t>:</a:t>
            </a:r>
          </a:p>
          <a:p>
            <a:pPr algn="ctr"/>
            <a:endParaRPr lang="en-US" sz="1100" dirty="0">
              <a:latin typeface="+mn-lt"/>
            </a:endParaRPr>
          </a:p>
          <a:p>
            <a:pPr marL="285750" indent="-285750" algn="ctr">
              <a:buFont typeface="Arial" panose="020B0604020202020204" pitchFamily="34" charset="0"/>
              <a:buChar char="•"/>
            </a:pPr>
            <a:r>
              <a:rPr lang="en-US" sz="1600" dirty="0" err="1" smtClean="0">
                <a:solidFill>
                  <a:srgbClr val="FF0000"/>
                </a:solidFill>
                <a:latin typeface="+mn-lt"/>
              </a:rPr>
              <a:t>Compressore</a:t>
            </a:r>
            <a:r>
              <a:rPr lang="en-US" sz="1600" dirty="0" smtClean="0">
                <a:solidFill>
                  <a:srgbClr val="FF0000"/>
                </a:solidFill>
                <a:latin typeface="+mn-lt"/>
              </a:rPr>
              <a:t> </a:t>
            </a:r>
            <a:r>
              <a:rPr lang="en-US" sz="1600" dirty="0" err="1" smtClean="0">
                <a:solidFill>
                  <a:srgbClr val="FF0000"/>
                </a:solidFill>
                <a:latin typeface="+mn-lt"/>
              </a:rPr>
              <a:t>principale</a:t>
            </a:r>
            <a:endParaRPr lang="en-US" sz="1600" dirty="0" smtClean="0">
              <a:solidFill>
                <a:srgbClr val="FF0000"/>
              </a:solidFill>
              <a:latin typeface="+mn-lt"/>
            </a:endParaRPr>
          </a:p>
          <a:p>
            <a:pPr marL="285750" indent="-285750" algn="ctr">
              <a:buFont typeface="Arial" panose="020B0604020202020204" pitchFamily="34" charset="0"/>
              <a:buChar char="•"/>
            </a:pPr>
            <a:r>
              <a:rPr lang="en-US" sz="1600" dirty="0" err="1" smtClean="0">
                <a:solidFill>
                  <a:srgbClr val="FF0000"/>
                </a:solidFill>
                <a:latin typeface="+mn-lt"/>
              </a:rPr>
              <a:t>Scambiatori</a:t>
            </a:r>
            <a:r>
              <a:rPr lang="en-US" sz="1600" dirty="0" smtClean="0">
                <a:solidFill>
                  <a:srgbClr val="FF0000"/>
                </a:solidFill>
                <a:latin typeface="+mn-lt"/>
              </a:rPr>
              <a:t> di </a:t>
            </a:r>
            <a:r>
              <a:rPr lang="en-US" sz="1600" dirty="0" err="1" smtClean="0">
                <a:solidFill>
                  <a:srgbClr val="FF0000"/>
                </a:solidFill>
                <a:latin typeface="+mn-lt"/>
              </a:rPr>
              <a:t>calore</a:t>
            </a:r>
            <a:endParaRPr lang="en-US" sz="1600" dirty="0">
              <a:solidFill>
                <a:srgbClr val="FF0000"/>
              </a:solidFill>
              <a:latin typeface="+mn-lt"/>
            </a:endParaRPr>
          </a:p>
        </p:txBody>
      </p:sp>
    </p:spTree>
    <p:extLst>
      <p:ext uri="{BB962C8B-B14F-4D97-AF65-F5344CB8AC3E}">
        <p14:creationId xmlns:p14="http://schemas.microsoft.com/office/powerpoint/2010/main" val="244444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
          <p:cNvSpPr txBox="1">
            <a:spLocks/>
          </p:cNvSpPr>
          <p:nvPr/>
        </p:nvSpPr>
        <p:spPr>
          <a:xfrm>
            <a:off x="10228302" y="6495849"/>
            <a:ext cx="323529" cy="188641"/>
          </a:xfrm>
          <a:prstGeom prst="rect">
            <a:avLst/>
          </a:prstGeom>
        </p:spPr>
        <p:txBody>
          <a:bodyPr vert="horz" lIns="91440" tIns="45720" rIns="91440" bIns="45720" rtlCol="0" anchor="ctr"/>
          <a:lstStyle/>
          <a:p>
            <a:pPr fontAlgn="base">
              <a:spcBef>
                <a:spcPct val="0"/>
              </a:spcBef>
              <a:spcAft>
                <a:spcPct val="0"/>
              </a:spcAft>
              <a:defRPr/>
            </a:pPr>
            <a:r>
              <a:rPr lang="it-IT" sz="1000" dirty="0">
                <a:solidFill>
                  <a:schemeClr val="tx1">
                    <a:tint val="75000"/>
                  </a:schemeClr>
                </a:solidFill>
                <a:latin typeface="+mj-lt"/>
              </a:rPr>
              <a:t>4</a:t>
            </a:r>
          </a:p>
        </p:txBody>
      </p:sp>
      <p:sp>
        <p:nvSpPr>
          <p:cNvPr id="6" name="Segnaposto numero diapositiva 8"/>
          <p:cNvSpPr>
            <a:spLocks noGrp="1"/>
          </p:cNvSpPr>
          <p:nvPr>
            <p:ph type="sldNum" sz="quarter" idx="4294967295"/>
          </p:nvPr>
        </p:nvSpPr>
        <p:spPr>
          <a:xfrm>
            <a:off x="8602420" y="6547938"/>
            <a:ext cx="2743200" cy="365125"/>
          </a:xfrm>
          <a:prstGeom prst="rect">
            <a:avLst/>
          </a:prstGeom>
        </p:spPr>
        <p:txBody>
          <a:bodyPr/>
          <a:lstStyle/>
          <a:p>
            <a:pPr algn="r"/>
            <a:r>
              <a:rPr lang="it-IT" sz="1400" dirty="0" smtClean="0">
                <a:solidFill>
                  <a:schemeClr val="bg1"/>
                </a:solidFill>
              </a:rPr>
              <a:t>6</a:t>
            </a:r>
            <a:endParaRPr lang="it-IT" sz="1400" dirty="0">
              <a:solidFill>
                <a:schemeClr val="bg1"/>
              </a:solidFill>
            </a:endParaRPr>
          </a:p>
        </p:txBody>
      </p:sp>
      <p:sp>
        <p:nvSpPr>
          <p:cNvPr id="7" name="Freccia a destra 5"/>
          <p:cNvSpPr>
            <a:spLocks noChangeArrowheads="1"/>
          </p:cNvSpPr>
          <p:nvPr/>
        </p:nvSpPr>
        <p:spPr bwMode="auto">
          <a:xfrm>
            <a:off x="4817781" y="3833611"/>
            <a:ext cx="647700" cy="431800"/>
          </a:xfrm>
          <a:prstGeom prst="rightArrow">
            <a:avLst>
              <a:gd name="adj1" fmla="val 50000"/>
              <a:gd name="adj2" fmla="val 49951"/>
            </a:avLst>
          </a:prstGeom>
          <a:solidFill>
            <a:srgbClr val="0070C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it-IT" altLang="it-IT" sz="2400">
              <a:solidFill>
                <a:srgbClr val="0070C0"/>
              </a:solidFill>
            </a:endParaRPr>
          </a:p>
        </p:txBody>
      </p:sp>
      <p:pic>
        <p:nvPicPr>
          <p:cNvPr id="10" name="Immagin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4194" y="2006399"/>
            <a:ext cx="302418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384" y="2295652"/>
            <a:ext cx="4543944" cy="345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16" name="Titolo 1"/>
          <p:cNvSpPr txBox="1">
            <a:spLocks/>
          </p:cNvSpPr>
          <p:nvPr/>
        </p:nvSpPr>
        <p:spPr bwMode="auto">
          <a:xfrm>
            <a:off x="3377024" y="1049506"/>
            <a:ext cx="5106576"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000" b="1" dirty="0" smtClean="0">
                <a:solidFill>
                  <a:srgbClr val="003874"/>
                </a:solidFill>
                <a:latin typeface="+mn-lt"/>
                <a:cs typeface="Arial" panose="020B0604020202020204" pitchFamily="34" charset="0"/>
              </a:rPr>
              <a:t>SVILUPPO DEL PRIMO PROTOTIPO DI TURBOCOMPRESSORE</a:t>
            </a:r>
            <a:endParaRPr lang="it-IT" altLang="it-IT" sz="2000" b="1" dirty="0">
              <a:solidFill>
                <a:srgbClr val="003874"/>
              </a:solidFill>
              <a:latin typeface="+mn-lt"/>
              <a:cs typeface="Arial" panose="020B0604020202020204" pitchFamily="34" charset="0"/>
            </a:endParaRPr>
          </a:p>
        </p:txBody>
      </p:sp>
      <p:sp>
        <p:nvSpPr>
          <p:cNvPr id="17" name="CasellaDiTesto 2"/>
          <p:cNvSpPr txBox="1">
            <a:spLocks noChangeArrowheads="1"/>
          </p:cNvSpPr>
          <p:nvPr/>
        </p:nvSpPr>
        <p:spPr bwMode="auto">
          <a:xfrm>
            <a:off x="1287181" y="6125961"/>
            <a:ext cx="3484563" cy="36988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it-IT" sz="1800" b="1" dirty="0" smtClean="0">
                <a:solidFill>
                  <a:srgbClr val="003874"/>
                </a:solidFill>
                <a:latin typeface="+mn-lt"/>
                <a:cs typeface="Arial" panose="020B0604020202020204" pitchFamily="34" charset="0"/>
              </a:rPr>
              <a:t>DAL PROTOTIPO INIZIALE…</a:t>
            </a:r>
            <a:endParaRPr lang="en-US" altLang="it-IT" sz="1800" b="1" dirty="0">
              <a:solidFill>
                <a:srgbClr val="003874"/>
              </a:solidFill>
              <a:latin typeface="+mn-lt"/>
              <a:cs typeface="Arial" panose="020B0604020202020204" pitchFamily="34" charset="0"/>
            </a:endParaRPr>
          </a:p>
        </p:txBody>
      </p:sp>
      <p:sp>
        <p:nvSpPr>
          <p:cNvPr id="18" name="CasellaDiTesto 2"/>
          <p:cNvSpPr txBox="1">
            <a:spLocks noChangeArrowheads="1"/>
          </p:cNvSpPr>
          <p:nvPr/>
        </p:nvSpPr>
        <p:spPr bwMode="auto">
          <a:xfrm>
            <a:off x="6487240" y="5849518"/>
            <a:ext cx="3384550"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it-IT" sz="1800" b="1" dirty="0" smtClean="0">
                <a:solidFill>
                  <a:srgbClr val="003874"/>
                </a:solidFill>
                <a:latin typeface="+mn-lt"/>
                <a:cs typeface="Arial" panose="020B0604020202020204" pitchFamily="34" charset="0"/>
              </a:rPr>
              <a:t>…AD UN PRODOTTO INDUSTRIALE</a:t>
            </a:r>
            <a:endParaRPr lang="en-US" altLang="it-IT" sz="1800" b="1" dirty="0">
              <a:solidFill>
                <a:srgbClr val="003874"/>
              </a:solidFill>
              <a:latin typeface="+mn-lt"/>
              <a:cs typeface="Arial" panose="020B0604020202020204" pitchFamily="34" charset="0"/>
            </a:endParaRPr>
          </a:p>
        </p:txBody>
      </p:sp>
      <p:sp>
        <p:nvSpPr>
          <p:cNvPr id="19" name="CasellaDiTesto 18"/>
          <p:cNvSpPr txBox="1"/>
          <p:nvPr/>
        </p:nvSpPr>
        <p:spPr>
          <a:xfrm>
            <a:off x="2019993" y="231819"/>
            <a:ext cx="7820638" cy="523220"/>
          </a:xfrm>
          <a:prstGeom prst="rect">
            <a:avLst/>
          </a:prstGeom>
          <a:noFill/>
        </p:spPr>
        <p:txBody>
          <a:bodyPr wrap="square" rtlCol="0">
            <a:spAutoFit/>
          </a:bodyPr>
          <a:lstStyle/>
          <a:p>
            <a:r>
              <a:rPr lang="it-IT" sz="2800" b="1" dirty="0" smtClean="0">
                <a:solidFill>
                  <a:schemeClr val="bg1"/>
                </a:solidFill>
              </a:rPr>
              <a:t>IL CUORE DEL PROGETTO</a:t>
            </a:r>
            <a:endParaRPr lang="it-IT" sz="2800" b="1" dirty="0">
              <a:solidFill>
                <a:schemeClr val="bg1"/>
              </a:solidFill>
            </a:endParaRPr>
          </a:p>
        </p:txBody>
      </p:sp>
    </p:spTree>
    <p:extLst>
      <p:ext uri="{BB962C8B-B14F-4D97-AF65-F5344CB8AC3E}">
        <p14:creationId xmlns:p14="http://schemas.microsoft.com/office/powerpoint/2010/main" val="5840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preokrenise.rs/wp-content/uploads/2014/01/conc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212" y="1259078"/>
            <a:ext cx="1508788" cy="1500166"/>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numero diapositiva 8"/>
          <p:cNvSpPr>
            <a:spLocks noGrp="1"/>
          </p:cNvSpPr>
          <p:nvPr>
            <p:ph type="sldNum" sz="quarter" idx="12"/>
          </p:nvPr>
        </p:nvSpPr>
        <p:spPr>
          <a:xfrm>
            <a:off x="8602420" y="6549108"/>
            <a:ext cx="2743200" cy="365125"/>
          </a:xfrm>
        </p:spPr>
        <p:txBody>
          <a:bodyPr/>
          <a:lstStyle/>
          <a:p>
            <a:r>
              <a:rPr lang="it-IT" sz="1400" dirty="0" smtClean="0">
                <a:solidFill>
                  <a:schemeClr val="bg1"/>
                </a:solidFill>
              </a:rPr>
              <a:t>7</a:t>
            </a:r>
            <a:endParaRPr lang="it-IT" sz="1400" dirty="0">
              <a:solidFill>
                <a:schemeClr val="bg1"/>
              </a:solidFill>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9" name="CasellaDiTesto 8"/>
          <p:cNvSpPr txBox="1"/>
          <p:nvPr/>
        </p:nvSpPr>
        <p:spPr>
          <a:xfrm>
            <a:off x="585788" y="945464"/>
            <a:ext cx="11333409" cy="1384995"/>
          </a:xfrm>
          <a:prstGeom prst="rect">
            <a:avLst/>
          </a:prstGeom>
          <a:noFill/>
        </p:spPr>
        <p:txBody>
          <a:bodyPr wrap="square" rtlCol="0">
            <a:spAutoFit/>
          </a:bodyPr>
          <a:lstStyle/>
          <a:p>
            <a:pPr algn="ctr"/>
            <a:r>
              <a:rPr lang="it-IT" sz="2800" b="1" dirty="0">
                <a:solidFill>
                  <a:schemeClr val="accent1">
                    <a:lumMod val="75000"/>
                  </a:schemeClr>
                </a:solidFill>
              </a:rPr>
              <a:t>Risparmio di energia e incremento di potenza frigorifera  in funzione della temperatura </a:t>
            </a:r>
            <a:r>
              <a:rPr lang="it-IT" sz="2800" b="1" dirty="0" smtClean="0">
                <a:solidFill>
                  <a:schemeClr val="accent1">
                    <a:lumMod val="75000"/>
                  </a:schemeClr>
                </a:solidFill>
              </a:rPr>
              <a:t>di esercizio e della temperatura di </a:t>
            </a:r>
            <a:r>
              <a:rPr lang="it-IT" sz="2800" b="1" dirty="0">
                <a:solidFill>
                  <a:schemeClr val="accent1">
                    <a:lumMod val="75000"/>
                  </a:schemeClr>
                </a:solidFill>
              </a:rPr>
              <a:t>evaporazione</a:t>
            </a:r>
            <a:endParaRPr lang="it-IT" sz="2800" dirty="0">
              <a:solidFill>
                <a:schemeClr val="accent1">
                  <a:lumMod val="75000"/>
                </a:schemeClr>
              </a:solidFill>
            </a:endParaRPr>
          </a:p>
          <a:p>
            <a:pPr algn="ctr"/>
            <a:endParaRPr lang="it-IT" sz="2800" dirty="0"/>
          </a:p>
        </p:txBody>
      </p:sp>
      <p:pic>
        <p:nvPicPr>
          <p:cNvPr id="10" name="Immagine 9"/>
          <p:cNvPicPr>
            <a:picLocks noChangeAspect="1"/>
          </p:cNvPicPr>
          <p:nvPr/>
        </p:nvPicPr>
        <p:blipFill>
          <a:blip r:embed="rId4"/>
          <a:stretch>
            <a:fillRect/>
          </a:stretch>
        </p:blipFill>
        <p:spPr>
          <a:xfrm>
            <a:off x="-343632" y="2121079"/>
            <a:ext cx="9140800" cy="4428029"/>
          </a:xfrm>
          <a:prstGeom prst="rect">
            <a:avLst/>
          </a:prstGeom>
        </p:spPr>
      </p:pic>
      <p:sp>
        <p:nvSpPr>
          <p:cNvPr id="11" name="CasellaDiTesto 10"/>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RISULTATI TEORICI</a:t>
            </a:r>
            <a:endParaRPr lang="it-IT" sz="2800" b="1" dirty="0">
              <a:solidFill>
                <a:schemeClr val="bg1"/>
              </a:solidFill>
            </a:endParaRPr>
          </a:p>
        </p:txBody>
      </p:sp>
      <p:sp>
        <p:nvSpPr>
          <p:cNvPr id="7" name="CasellaDiTesto 6"/>
          <p:cNvSpPr txBox="1"/>
          <p:nvPr/>
        </p:nvSpPr>
        <p:spPr>
          <a:xfrm>
            <a:off x="8797168" y="2705854"/>
            <a:ext cx="3147654" cy="1077218"/>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ü"/>
              <a:defRPr/>
            </a:pPr>
            <a:r>
              <a:rPr lang="it-IT" sz="1600" b="1" i="1" dirty="0" smtClean="0">
                <a:solidFill>
                  <a:srgbClr val="FF0000"/>
                </a:solidFill>
                <a:ea typeface="ＭＳ Ｐゴシック"/>
              </a:rPr>
              <a:t>Risparmio </a:t>
            </a:r>
            <a:r>
              <a:rPr lang="it-IT" sz="1600" b="1" i="1" dirty="0">
                <a:solidFill>
                  <a:srgbClr val="FF0000"/>
                </a:solidFill>
                <a:ea typeface="ＭＳ Ｐゴシック"/>
              </a:rPr>
              <a:t>di energia</a:t>
            </a:r>
            <a:r>
              <a:rPr lang="it-IT" sz="1600" b="1" dirty="0">
                <a:solidFill>
                  <a:srgbClr val="FF0000"/>
                </a:solidFill>
                <a:ea typeface="ＭＳ Ｐゴシック"/>
              </a:rPr>
              <a:t> fino al 23% </a:t>
            </a:r>
            <a:r>
              <a:rPr lang="it-IT" sz="1600" b="1" dirty="0">
                <a:solidFill>
                  <a:schemeClr val="accent1">
                    <a:lumMod val="75000"/>
                  </a:schemeClr>
                </a:solidFill>
                <a:ea typeface="ＭＳ Ｐゴシック"/>
              </a:rPr>
              <a:t>in impianti di refrigerazione </a:t>
            </a:r>
            <a:r>
              <a:rPr lang="it-IT" sz="1600" b="1" dirty="0" smtClean="0">
                <a:solidFill>
                  <a:schemeClr val="accent1">
                    <a:lumMod val="75000"/>
                  </a:schemeClr>
                </a:solidFill>
                <a:ea typeface="ＭＳ Ｐゴシック"/>
              </a:rPr>
              <a:t>industriale</a:t>
            </a:r>
            <a:endParaRPr lang="it-IT" sz="1600" b="1" dirty="0">
              <a:ea typeface="ＭＳ Ｐゴシック"/>
            </a:endParaRPr>
          </a:p>
          <a:p>
            <a:pPr marL="457200" indent="-457200">
              <a:buFont typeface="Wingdings" panose="05000000000000000000" pitchFamily="2" charset="2"/>
              <a:buChar char="ü"/>
            </a:pPr>
            <a:endParaRPr lang="it-IT" sz="1600" dirty="0"/>
          </a:p>
        </p:txBody>
      </p:sp>
      <p:sp>
        <p:nvSpPr>
          <p:cNvPr id="12" name="CasellaDiTesto 11"/>
          <p:cNvSpPr txBox="1"/>
          <p:nvPr/>
        </p:nvSpPr>
        <p:spPr>
          <a:xfrm>
            <a:off x="8797168" y="3621488"/>
            <a:ext cx="3147654" cy="830997"/>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ü"/>
              <a:defRPr/>
            </a:pPr>
            <a:r>
              <a:rPr lang="it-IT" sz="1600" b="1" i="1" dirty="0">
                <a:solidFill>
                  <a:srgbClr val="FF0000"/>
                </a:solidFill>
                <a:ea typeface="ＭＳ Ｐゴシック"/>
              </a:rPr>
              <a:t>Potenza frigorifera</a:t>
            </a:r>
            <a:r>
              <a:rPr lang="it-IT" sz="1600" b="1" dirty="0">
                <a:solidFill>
                  <a:srgbClr val="FF0000"/>
                </a:solidFill>
                <a:ea typeface="ＭＳ Ｐゴシック"/>
              </a:rPr>
              <a:t> incrementata fino al 56% </a:t>
            </a:r>
            <a:r>
              <a:rPr lang="it-IT" sz="1600" b="1" dirty="0">
                <a:solidFill>
                  <a:schemeClr val="accent1">
                    <a:lumMod val="75000"/>
                  </a:schemeClr>
                </a:solidFill>
                <a:ea typeface="ＭＳ Ｐゴシック"/>
              </a:rPr>
              <a:t>con lo stesso </a:t>
            </a:r>
            <a:r>
              <a:rPr lang="it-IT" sz="1600" b="1" dirty="0" smtClean="0">
                <a:solidFill>
                  <a:schemeClr val="accent1">
                    <a:lumMod val="75000"/>
                  </a:schemeClr>
                </a:solidFill>
                <a:ea typeface="ＭＳ Ｐゴシック"/>
              </a:rPr>
              <a:t>compressore</a:t>
            </a:r>
            <a:endParaRPr lang="it-IT" sz="1600" b="1" dirty="0">
              <a:solidFill>
                <a:schemeClr val="accent1">
                  <a:lumMod val="75000"/>
                </a:schemeClr>
              </a:solidFill>
              <a:ea typeface="ＭＳ Ｐゴシック"/>
            </a:endParaRPr>
          </a:p>
        </p:txBody>
      </p:sp>
      <p:sp>
        <p:nvSpPr>
          <p:cNvPr id="13" name="CasellaDiTesto 12"/>
          <p:cNvSpPr txBox="1"/>
          <p:nvPr/>
        </p:nvSpPr>
        <p:spPr>
          <a:xfrm>
            <a:off x="8797168" y="4698706"/>
            <a:ext cx="3147654" cy="1323439"/>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ü"/>
              <a:defRPr/>
            </a:pPr>
            <a:r>
              <a:rPr lang="it-IT" sz="1600" b="1" dirty="0">
                <a:solidFill>
                  <a:srgbClr val="FF0000"/>
                </a:solidFill>
                <a:ea typeface="ＭＳ Ｐゴシック"/>
              </a:rPr>
              <a:t>Possibilità di </a:t>
            </a:r>
            <a:r>
              <a:rPr lang="it-IT" sz="1600" b="1" i="1" dirty="0">
                <a:solidFill>
                  <a:srgbClr val="FF0000"/>
                </a:solidFill>
                <a:ea typeface="ＭＳ Ｐゴシック"/>
              </a:rPr>
              <a:t>retrofitting</a:t>
            </a:r>
            <a:r>
              <a:rPr lang="it-IT" sz="1600" b="1" dirty="0">
                <a:solidFill>
                  <a:srgbClr val="FF0000"/>
                </a:solidFill>
                <a:ea typeface="ＭＳ Ｐゴシック"/>
              </a:rPr>
              <a:t> </a:t>
            </a:r>
            <a:r>
              <a:rPr lang="it-IT" sz="1600" b="1" dirty="0">
                <a:solidFill>
                  <a:schemeClr val="accent1">
                    <a:lumMod val="75000"/>
                  </a:schemeClr>
                </a:solidFill>
                <a:ea typeface="ＭＳ Ｐゴシック"/>
              </a:rPr>
              <a:t>applicando il dispositivo a impianti esistenti con</a:t>
            </a:r>
            <a:r>
              <a:rPr lang="it-IT" sz="1600" b="1" dirty="0">
                <a:ea typeface="ＭＳ Ｐゴシック"/>
              </a:rPr>
              <a:t> </a:t>
            </a:r>
            <a:r>
              <a:rPr lang="it-IT" sz="1600" b="1" dirty="0" smtClean="0">
                <a:solidFill>
                  <a:srgbClr val="FF0000"/>
                </a:solidFill>
                <a:ea typeface="ＭＳ Ｐゴシック"/>
              </a:rPr>
              <a:t>costi e tempi di ritorno dell’investimento </a:t>
            </a:r>
            <a:r>
              <a:rPr lang="it-IT" sz="1600" b="1" dirty="0">
                <a:solidFill>
                  <a:srgbClr val="FF0000"/>
                </a:solidFill>
                <a:ea typeface="ＭＳ Ｐゴシック"/>
              </a:rPr>
              <a:t>modesti</a:t>
            </a:r>
            <a:endParaRPr lang="it-IT" sz="1600" b="1" dirty="0">
              <a:ea typeface="ＭＳ Ｐゴシック"/>
            </a:endParaRPr>
          </a:p>
        </p:txBody>
      </p:sp>
      <p:sp>
        <p:nvSpPr>
          <p:cNvPr id="15" name="CasellaDiTesto 14"/>
          <p:cNvSpPr txBox="1">
            <a:spLocks noChangeArrowheads="1"/>
          </p:cNvSpPr>
          <p:nvPr/>
        </p:nvSpPr>
        <p:spPr bwMode="auto">
          <a:xfrm>
            <a:off x="0" y="2025494"/>
            <a:ext cx="9657185" cy="584775"/>
          </a:xfrm>
          <a:prstGeom prst="rect">
            <a:avLst/>
          </a:prstGeom>
          <a:noFill/>
          <a:ln w="9525">
            <a:noFill/>
            <a:miter lim="800000"/>
            <a:headEnd/>
            <a:tailEnd/>
          </a:ln>
        </p:spPr>
        <p:txBody>
          <a:bodyPr wrap="square">
            <a:spAutoFit/>
          </a:bodyPr>
          <a:lstStyle/>
          <a:p>
            <a:pPr algn="just"/>
            <a:r>
              <a:rPr lang="en-US" sz="1600" dirty="0" smtClean="0">
                <a:latin typeface="Calibri" pitchFamily="34" charset="0"/>
              </a:rPr>
              <a:t>Come </a:t>
            </a:r>
            <a:r>
              <a:rPr lang="en-US" sz="1600" dirty="0" err="1" smtClean="0">
                <a:latin typeface="Calibri" pitchFamily="34" charset="0"/>
              </a:rPr>
              <a:t>mostra</a:t>
            </a:r>
            <a:r>
              <a:rPr lang="en-US" sz="1600" dirty="0" smtClean="0">
                <a:latin typeface="Calibri" pitchFamily="34" charset="0"/>
              </a:rPr>
              <a:t> </a:t>
            </a:r>
            <a:r>
              <a:rPr lang="en-US" sz="1600" dirty="0" err="1" smtClean="0">
                <a:latin typeface="Calibri" pitchFamily="34" charset="0"/>
              </a:rPr>
              <a:t>il</a:t>
            </a:r>
            <a:r>
              <a:rPr lang="en-US" sz="1600" dirty="0" smtClean="0">
                <a:latin typeface="Calibri" pitchFamily="34" charset="0"/>
              </a:rPr>
              <a:t> </a:t>
            </a:r>
            <a:r>
              <a:rPr lang="en-US" sz="1600" dirty="0" err="1" smtClean="0">
                <a:latin typeface="Calibri" pitchFamily="34" charset="0"/>
              </a:rPr>
              <a:t>grafico</a:t>
            </a:r>
            <a:r>
              <a:rPr lang="en-US" sz="1600" dirty="0" smtClean="0">
                <a:latin typeface="Calibri" pitchFamily="34" charset="0"/>
              </a:rPr>
              <a:t>, </a:t>
            </a:r>
            <a:r>
              <a:rPr lang="en-US" sz="1600" dirty="0" err="1" smtClean="0">
                <a:latin typeface="Calibri" pitchFamily="34" charset="0"/>
              </a:rPr>
              <a:t>il</a:t>
            </a:r>
            <a:r>
              <a:rPr lang="en-US" sz="1600" dirty="0" smtClean="0">
                <a:latin typeface="Calibri" pitchFamily="34" charset="0"/>
              </a:rPr>
              <a:t> </a:t>
            </a:r>
            <a:r>
              <a:rPr lang="en-US" sz="1600" dirty="0" err="1" smtClean="0">
                <a:latin typeface="Calibri" pitchFamily="34" charset="0"/>
              </a:rPr>
              <a:t>dispositivo</a:t>
            </a:r>
            <a:r>
              <a:rPr lang="en-US" sz="1600" dirty="0" smtClean="0">
                <a:latin typeface="Calibri" pitchFamily="34" charset="0"/>
              </a:rPr>
              <a:t> </a:t>
            </a:r>
            <a:r>
              <a:rPr lang="en-US" sz="1600" i="1" dirty="0" err="1" smtClean="0">
                <a:latin typeface="Calibri" pitchFamily="34" charset="0"/>
              </a:rPr>
              <a:t>Turboalgor</a:t>
            </a:r>
            <a:r>
              <a:rPr lang="en-US" sz="1600" dirty="0" smtClean="0">
                <a:latin typeface="Calibri" pitchFamily="34" charset="0"/>
              </a:rPr>
              <a:t> </a:t>
            </a:r>
            <a:r>
              <a:rPr lang="en-US" sz="1600" dirty="0" err="1" smtClean="0">
                <a:latin typeface="Calibri" pitchFamily="34" charset="0"/>
              </a:rPr>
              <a:t>migliora</a:t>
            </a:r>
            <a:r>
              <a:rPr lang="en-US" sz="1600" dirty="0" smtClean="0">
                <a:latin typeface="Calibri" pitchFamily="34" charset="0"/>
              </a:rPr>
              <a:t> </a:t>
            </a:r>
            <a:r>
              <a:rPr lang="en-US" sz="1600" dirty="0" err="1" smtClean="0">
                <a:latin typeface="Calibri" pitchFamily="34" charset="0"/>
              </a:rPr>
              <a:t>significativamente</a:t>
            </a:r>
            <a:r>
              <a:rPr lang="en-US" sz="1600" dirty="0" smtClean="0">
                <a:latin typeface="Calibri" pitchFamily="34" charset="0"/>
              </a:rPr>
              <a:t> </a:t>
            </a:r>
            <a:r>
              <a:rPr lang="en-US" sz="1600" dirty="0" err="1" smtClean="0">
                <a:latin typeface="Calibri" pitchFamily="34" charset="0"/>
              </a:rPr>
              <a:t>l’efficienza</a:t>
            </a:r>
            <a:r>
              <a:rPr lang="en-US" sz="1600" dirty="0" smtClean="0">
                <a:latin typeface="Calibri" pitchFamily="34" charset="0"/>
              </a:rPr>
              <a:t> e la </a:t>
            </a:r>
            <a:r>
              <a:rPr lang="en-US" sz="1600" dirty="0" err="1" smtClean="0">
                <a:latin typeface="Calibri" pitchFamily="34" charset="0"/>
              </a:rPr>
              <a:t>capacità</a:t>
            </a:r>
            <a:r>
              <a:rPr lang="en-US" sz="1600" dirty="0" smtClean="0">
                <a:latin typeface="Calibri" pitchFamily="34" charset="0"/>
              </a:rPr>
              <a:t> di </a:t>
            </a:r>
            <a:r>
              <a:rPr lang="en-US" sz="1600" dirty="0" err="1" smtClean="0">
                <a:latin typeface="Calibri" pitchFamily="34" charset="0"/>
              </a:rPr>
              <a:t>refrigerazione</a:t>
            </a:r>
            <a:r>
              <a:rPr lang="en-US" sz="1600" dirty="0" smtClean="0">
                <a:latin typeface="Calibri" pitchFamily="34" charset="0"/>
              </a:rPr>
              <a:t> </a:t>
            </a:r>
            <a:r>
              <a:rPr lang="en-US" sz="1600" dirty="0" err="1" smtClean="0">
                <a:latin typeface="Calibri" pitchFamily="34" charset="0"/>
              </a:rPr>
              <a:t>dell’impianto</a:t>
            </a:r>
            <a:r>
              <a:rPr lang="en-US" sz="1600" dirty="0" smtClean="0">
                <a:latin typeface="Calibri" pitchFamily="34" charset="0"/>
              </a:rPr>
              <a:t>. </a:t>
            </a:r>
            <a:r>
              <a:rPr lang="en-US" sz="1600" dirty="0" err="1" smtClean="0">
                <a:latin typeface="Calibri" pitchFamily="34" charset="0"/>
              </a:rPr>
              <a:t>Entrambi</a:t>
            </a:r>
            <a:r>
              <a:rPr lang="en-US" sz="1600" dirty="0" smtClean="0">
                <a:latin typeface="Calibri" pitchFamily="34" charset="0"/>
              </a:rPr>
              <a:t> </a:t>
            </a:r>
            <a:r>
              <a:rPr lang="en-US" sz="1600" dirty="0" err="1" smtClean="0">
                <a:latin typeface="Calibri" pitchFamily="34" charset="0"/>
              </a:rPr>
              <a:t>gli</a:t>
            </a:r>
            <a:r>
              <a:rPr lang="en-US" sz="1600" dirty="0" smtClean="0">
                <a:latin typeface="Calibri" pitchFamily="34" charset="0"/>
              </a:rPr>
              <a:t> </a:t>
            </a:r>
            <a:r>
              <a:rPr lang="en-US" sz="1600" dirty="0" err="1" smtClean="0">
                <a:latin typeface="Calibri" pitchFamily="34" charset="0"/>
              </a:rPr>
              <a:t>effetti</a:t>
            </a:r>
            <a:r>
              <a:rPr lang="en-US" sz="1600" dirty="0" smtClean="0">
                <a:latin typeface="Calibri" pitchFamily="34" charset="0"/>
              </a:rPr>
              <a:t> </a:t>
            </a:r>
            <a:r>
              <a:rPr lang="en-US" sz="1600" dirty="0" err="1" smtClean="0">
                <a:latin typeface="Calibri" pitchFamily="34" charset="0"/>
              </a:rPr>
              <a:t>positivi</a:t>
            </a:r>
            <a:r>
              <a:rPr lang="en-US" sz="1600" dirty="0" smtClean="0">
                <a:latin typeface="Calibri" pitchFamily="34" charset="0"/>
              </a:rPr>
              <a:t> </a:t>
            </a:r>
            <a:r>
              <a:rPr lang="en-US" sz="1600" dirty="0" err="1" smtClean="0">
                <a:latin typeface="Calibri" pitchFamily="34" charset="0"/>
              </a:rPr>
              <a:t>aumentano</a:t>
            </a:r>
            <a:r>
              <a:rPr lang="en-US" sz="1600" dirty="0" smtClean="0">
                <a:latin typeface="Calibri" pitchFamily="34" charset="0"/>
              </a:rPr>
              <a:t> al </a:t>
            </a:r>
            <a:r>
              <a:rPr lang="en-US" sz="1600" dirty="0" err="1" smtClean="0">
                <a:latin typeface="Calibri" pitchFamily="34" charset="0"/>
              </a:rPr>
              <a:t>diminuire</a:t>
            </a:r>
            <a:r>
              <a:rPr lang="en-US" sz="1600" dirty="0" smtClean="0">
                <a:latin typeface="Calibri" pitchFamily="34" charset="0"/>
              </a:rPr>
              <a:t> </a:t>
            </a:r>
            <a:r>
              <a:rPr lang="en-US" sz="1600" dirty="0" err="1" smtClean="0">
                <a:latin typeface="Calibri" pitchFamily="34" charset="0"/>
              </a:rPr>
              <a:t>della</a:t>
            </a:r>
            <a:r>
              <a:rPr lang="en-US" sz="1600" dirty="0" smtClean="0">
                <a:latin typeface="Calibri" pitchFamily="34" charset="0"/>
              </a:rPr>
              <a:t> </a:t>
            </a:r>
            <a:r>
              <a:rPr lang="en-US" sz="1600" dirty="0" err="1" smtClean="0">
                <a:latin typeface="Calibri" pitchFamily="34" charset="0"/>
              </a:rPr>
              <a:t>temperatura</a:t>
            </a:r>
            <a:r>
              <a:rPr lang="en-US" sz="1600" dirty="0" smtClean="0">
                <a:latin typeface="Calibri" pitchFamily="34" charset="0"/>
              </a:rPr>
              <a:t> di </a:t>
            </a:r>
            <a:r>
              <a:rPr lang="en-US" sz="1600" dirty="0" err="1" smtClean="0">
                <a:latin typeface="Calibri" pitchFamily="34" charset="0"/>
              </a:rPr>
              <a:t>evaporazione</a:t>
            </a:r>
            <a:endParaRPr lang="en-US" sz="1600" dirty="0" smtClean="0">
              <a:latin typeface="Calibri" pitchFamily="34" charset="0"/>
            </a:endParaRPr>
          </a:p>
        </p:txBody>
      </p:sp>
    </p:spTree>
    <p:extLst>
      <p:ext uri="{BB962C8B-B14F-4D97-AF65-F5344CB8AC3E}">
        <p14:creationId xmlns:p14="http://schemas.microsoft.com/office/powerpoint/2010/main" val="25174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numero diapositiva 8"/>
          <p:cNvSpPr>
            <a:spLocks noGrp="1"/>
          </p:cNvSpPr>
          <p:nvPr>
            <p:ph type="sldNum" sz="quarter" idx="12"/>
          </p:nvPr>
        </p:nvSpPr>
        <p:spPr>
          <a:xfrm>
            <a:off x="8602420" y="6549108"/>
            <a:ext cx="2743200" cy="365125"/>
          </a:xfrm>
        </p:spPr>
        <p:txBody>
          <a:bodyPr/>
          <a:lstStyle/>
          <a:p>
            <a:r>
              <a:rPr lang="it-IT" sz="1400" dirty="0" smtClean="0">
                <a:solidFill>
                  <a:schemeClr val="bg1"/>
                </a:solidFill>
              </a:rPr>
              <a:t>8</a:t>
            </a:r>
            <a:endParaRPr lang="it-IT" sz="1400" dirty="0">
              <a:solidFill>
                <a:schemeClr val="bg1"/>
              </a:solidFill>
            </a:endParaRPr>
          </a:p>
        </p:txBody>
      </p:sp>
      <p:grpSp>
        <p:nvGrpSpPr>
          <p:cNvPr id="21" name="Gruppo 20"/>
          <p:cNvGrpSpPr/>
          <p:nvPr/>
        </p:nvGrpSpPr>
        <p:grpSpPr>
          <a:xfrm>
            <a:off x="1980711" y="2356834"/>
            <a:ext cx="4845092" cy="3928056"/>
            <a:chOff x="1134387" y="2679352"/>
            <a:chExt cx="3761320" cy="3511094"/>
          </a:xfrm>
        </p:grpSpPr>
        <p:pic>
          <p:nvPicPr>
            <p:cNvPr id="23" name="Immagin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387" y="3435630"/>
              <a:ext cx="3761320" cy="26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onnettore 1 37"/>
            <p:cNvCxnSpPr/>
            <p:nvPr/>
          </p:nvCxnSpPr>
          <p:spPr>
            <a:xfrm>
              <a:off x="1746446" y="2679352"/>
              <a:ext cx="6860" cy="3511094"/>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8" name="Connettore 1 38"/>
            <p:cNvCxnSpPr/>
            <p:nvPr/>
          </p:nvCxnSpPr>
          <p:spPr>
            <a:xfrm flipV="1">
              <a:off x="1995682" y="5174420"/>
              <a:ext cx="1047548" cy="15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1 39"/>
            <p:cNvCxnSpPr/>
            <p:nvPr/>
          </p:nvCxnSpPr>
          <p:spPr>
            <a:xfrm flipV="1">
              <a:off x="1480861" y="5683547"/>
              <a:ext cx="180558" cy="4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ttore 1 40"/>
            <p:cNvCxnSpPr/>
            <p:nvPr/>
          </p:nvCxnSpPr>
          <p:spPr>
            <a:xfrm flipV="1">
              <a:off x="1528248" y="4452559"/>
              <a:ext cx="180558" cy="4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7" name="Connettore 2 56"/>
          <p:cNvCxnSpPr/>
          <p:nvPr/>
        </p:nvCxnSpPr>
        <p:spPr>
          <a:xfrm flipV="1">
            <a:off x="3436512" y="3606081"/>
            <a:ext cx="0" cy="70312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a:off x="3436512" y="5246311"/>
            <a:ext cx="2146" cy="49994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onnettore 1 53"/>
          <p:cNvCxnSpPr/>
          <p:nvPr/>
        </p:nvCxnSpPr>
        <p:spPr>
          <a:xfrm>
            <a:off x="3095616" y="3554565"/>
            <a:ext cx="1515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31" name="Segnaposto contenuto 2"/>
          <p:cNvSpPr txBox="1">
            <a:spLocks/>
          </p:cNvSpPr>
          <p:nvPr/>
        </p:nvSpPr>
        <p:spPr>
          <a:xfrm>
            <a:off x="124496" y="1228953"/>
            <a:ext cx="12067504" cy="1327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200" b="1" u="sng" dirty="0" smtClean="0">
                <a:solidFill>
                  <a:schemeClr val="accent1">
                    <a:lumMod val="75000"/>
                  </a:schemeClr>
                </a:solidFill>
              </a:rPr>
              <a:t>I RISULTATI DELLA SPERIMENTAZIONE CONFERMANO L’APPLICABILITA’ DEL TURBOCOMPRESSORE AGLI IMPIANTI FRIGORIFERI</a:t>
            </a:r>
            <a:endParaRPr lang="it-IT" sz="3200" b="1" u="sng" dirty="0" smtClean="0"/>
          </a:p>
          <a:p>
            <a:pPr marL="0" indent="0" algn="ctr">
              <a:buFont typeface="Arial" panose="020B0604020202020204" pitchFamily="34" charset="0"/>
              <a:buNone/>
            </a:pPr>
            <a:endParaRPr lang="it-IT" sz="3200" b="1" u="sng" dirty="0" smtClean="0"/>
          </a:p>
          <a:p>
            <a:pPr marL="0" indent="0" algn="ctr">
              <a:buFont typeface="Arial" panose="020B0604020202020204" pitchFamily="34" charset="0"/>
              <a:buNone/>
            </a:pPr>
            <a:endParaRPr lang="it-IT" sz="3200" b="1" u="sng" dirty="0" smtClean="0"/>
          </a:p>
          <a:p>
            <a:pPr marL="0" indent="0" algn="ctr">
              <a:buFont typeface="Arial" panose="020B0604020202020204" pitchFamily="34" charset="0"/>
              <a:buNone/>
            </a:pPr>
            <a:endParaRPr lang="it-IT" sz="3200" b="1" u="sng" dirty="0" smtClean="0"/>
          </a:p>
        </p:txBody>
      </p:sp>
      <p:sp>
        <p:nvSpPr>
          <p:cNvPr id="32" name="CasellaDiTesto 31"/>
          <p:cNvSpPr txBox="1"/>
          <p:nvPr/>
        </p:nvSpPr>
        <p:spPr>
          <a:xfrm>
            <a:off x="7085761" y="3525422"/>
            <a:ext cx="4966952" cy="2308324"/>
          </a:xfrm>
          <a:prstGeom prst="rect">
            <a:avLst/>
          </a:prstGeom>
          <a:noFill/>
        </p:spPr>
        <p:txBody>
          <a:bodyPr wrap="square" rtlCol="0">
            <a:spAutoFit/>
          </a:bodyPr>
          <a:lstStyle/>
          <a:p>
            <a:r>
              <a:rPr lang="it-IT" sz="2400" dirty="0" smtClean="0">
                <a:solidFill>
                  <a:schemeClr val="accent1">
                    <a:lumMod val="75000"/>
                  </a:schemeClr>
                </a:solidFill>
              </a:rPr>
              <a:t>Risultati attualmente raggiunti dal primo prototipo:</a:t>
            </a:r>
          </a:p>
          <a:p>
            <a:endParaRPr lang="it-IT" sz="2400" dirty="0" smtClean="0">
              <a:solidFill>
                <a:schemeClr val="accent1">
                  <a:lumMod val="75000"/>
                </a:schemeClr>
              </a:solidFill>
            </a:endParaRPr>
          </a:p>
          <a:p>
            <a:pPr marL="342900" indent="-342900">
              <a:buFont typeface="Wingdings" panose="05000000000000000000" pitchFamily="2" charset="2"/>
              <a:buChar char="Ø"/>
            </a:pPr>
            <a:r>
              <a:rPr lang="it-IT" sz="2400" dirty="0" smtClean="0">
                <a:solidFill>
                  <a:schemeClr val="accent1">
                    <a:lumMod val="75000"/>
                  </a:schemeClr>
                </a:solidFill>
              </a:rPr>
              <a:t>Risparmio di energia elettrica 15%</a:t>
            </a:r>
          </a:p>
          <a:p>
            <a:pPr marL="342900" indent="-342900">
              <a:buFont typeface="Wingdings" panose="05000000000000000000" pitchFamily="2" charset="2"/>
              <a:buChar char="Ø"/>
            </a:pPr>
            <a:endParaRPr lang="it-IT" sz="2400" dirty="0" smtClean="0">
              <a:solidFill>
                <a:schemeClr val="accent1">
                  <a:lumMod val="75000"/>
                </a:schemeClr>
              </a:solidFill>
            </a:endParaRPr>
          </a:p>
          <a:p>
            <a:pPr marL="342900" indent="-342900">
              <a:buFont typeface="Wingdings" panose="05000000000000000000" pitchFamily="2" charset="2"/>
              <a:buChar char="Ø"/>
            </a:pPr>
            <a:r>
              <a:rPr lang="it-IT" sz="2400" dirty="0" smtClean="0">
                <a:solidFill>
                  <a:schemeClr val="accent1">
                    <a:lumMod val="75000"/>
                  </a:schemeClr>
                </a:solidFill>
              </a:rPr>
              <a:t>Incremento potenza frigorifera 30%</a:t>
            </a:r>
            <a:endParaRPr lang="it-IT" sz="2400" dirty="0">
              <a:solidFill>
                <a:schemeClr val="accent1">
                  <a:lumMod val="75000"/>
                </a:schemeClr>
              </a:solidFill>
            </a:endParaRPr>
          </a:p>
        </p:txBody>
      </p:sp>
      <p:sp>
        <p:nvSpPr>
          <p:cNvPr id="34" name="CasellaDiTesto 33"/>
          <p:cNvSpPr txBox="1"/>
          <p:nvPr/>
        </p:nvSpPr>
        <p:spPr>
          <a:xfrm>
            <a:off x="429108" y="5148205"/>
            <a:ext cx="1343241" cy="413192"/>
          </a:xfrm>
          <a:prstGeom prst="rect">
            <a:avLst/>
          </a:prstGeom>
          <a:noFill/>
        </p:spPr>
        <p:txBody>
          <a:bodyPr wrap="square">
            <a:spAutoFit/>
          </a:bodyPr>
          <a:lstStyle/>
          <a:p>
            <a:pPr algn="ctr" eaLnBrk="1" hangingPunct="1">
              <a:defRPr/>
            </a:pPr>
            <a:r>
              <a:rPr lang="it-IT" b="1" i="1" dirty="0">
                <a:solidFill>
                  <a:srgbClr val="0070C0"/>
                </a:solidFill>
              </a:rPr>
              <a:t>C.O.P.</a:t>
            </a:r>
            <a:endParaRPr lang="it-IT" i="1" dirty="0">
              <a:solidFill>
                <a:srgbClr val="0070C0"/>
              </a:solidFill>
            </a:endParaRPr>
          </a:p>
        </p:txBody>
      </p:sp>
      <p:sp>
        <p:nvSpPr>
          <p:cNvPr id="36" name="CasellaDiTesto 35"/>
          <p:cNvSpPr txBox="1"/>
          <p:nvPr/>
        </p:nvSpPr>
        <p:spPr>
          <a:xfrm>
            <a:off x="429107" y="3586118"/>
            <a:ext cx="1343241" cy="723086"/>
          </a:xfrm>
          <a:prstGeom prst="rect">
            <a:avLst/>
          </a:prstGeom>
          <a:noFill/>
        </p:spPr>
        <p:txBody>
          <a:bodyPr wrap="square">
            <a:spAutoFit/>
          </a:bodyPr>
          <a:lstStyle/>
          <a:p>
            <a:pPr algn="ctr" eaLnBrk="1" hangingPunct="1">
              <a:defRPr/>
            </a:pPr>
            <a:r>
              <a:rPr lang="it-IT" b="1" i="1" dirty="0" smtClean="0">
                <a:solidFill>
                  <a:srgbClr val="0070C0"/>
                </a:solidFill>
              </a:rPr>
              <a:t>Potenza frigorifera</a:t>
            </a:r>
            <a:endParaRPr lang="it-IT" i="1" dirty="0">
              <a:solidFill>
                <a:srgbClr val="0070C0"/>
              </a:solidFill>
            </a:endParaRPr>
          </a:p>
        </p:txBody>
      </p:sp>
      <p:sp>
        <p:nvSpPr>
          <p:cNvPr id="38" name="CasellaDiTesto 37"/>
          <p:cNvSpPr txBox="1"/>
          <p:nvPr/>
        </p:nvSpPr>
        <p:spPr>
          <a:xfrm>
            <a:off x="424509" y="2501655"/>
            <a:ext cx="2438146" cy="646331"/>
          </a:xfrm>
          <a:prstGeom prst="rect">
            <a:avLst/>
          </a:prstGeom>
          <a:noFill/>
        </p:spPr>
        <p:txBody>
          <a:bodyPr wrap="square">
            <a:spAutoFit/>
          </a:bodyPr>
          <a:lstStyle/>
          <a:p>
            <a:pPr algn="ctr" eaLnBrk="1" hangingPunct="1">
              <a:defRPr/>
            </a:pPr>
            <a:r>
              <a:rPr lang="it-IT" b="1" dirty="0" smtClean="0">
                <a:solidFill>
                  <a:schemeClr val="accent1">
                    <a:lumMod val="75000"/>
                  </a:schemeClr>
                </a:solidFill>
              </a:rPr>
              <a:t>Turbocompressore </a:t>
            </a:r>
          </a:p>
          <a:p>
            <a:pPr algn="ctr" eaLnBrk="1" hangingPunct="1">
              <a:defRPr/>
            </a:pPr>
            <a:r>
              <a:rPr lang="it-IT" b="1" dirty="0" smtClean="0">
                <a:solidFill>
                  <a:schemeClr val="accent1">
                    <a:lumMod val="75000"/>
                  </a:schemeClr>
                </a:solidFill>
              </a:rPr>
              <a:t>OFF</a:t>
            </a:r>
            <a:endParaRPr lang="it-IT" dirty="0"/>
          </a:p>
        </p:txBody>
      </p:sp>
      <p:sp>
        <p:nvSpPr>
          <p:cNvPr id="39" name="CasellaDiTesto 38"/>
          <p:cNvSpPr txBox="1"/>
          <p:nvPr/>
        </p:nvSpPr>
        <p:spPr>
          <a:xfrm>
            <a:off x="2634562" y="2507818"/>
            <a:ext cx="2437129" cy="723086"/>
          </a:xfrm>
          <a:prstGeom prst="rect">
            <a:avLst/>
          </a:prstGeom>
          <a:noFill/>
        </p:spPr>
        <p:txBody>
          <a:bodyPr wrap="square">
            <a:spAutoFit/>
          </a:bodyPr>
          <a:lstStyle/>
          <a:p>
            <a:pPr algn="ctr" eaLnBrk="1" hangingPunct="1">
              <a:defRPr/>
            </a:pPr>
            <a:r>
              <a:rPr lang="it-IT" b="1" dirty="0" smtClean="0">
                <a:solidFill>
                  <a:schemeClr val="accent1">
                    <a:lumMod val="75000"/>
                  </a:schemeClr>
                </a:solidFill>
              </a:rPr>
              <a:t>Turbocompressore </a:t>
            </a:r>
          </a:p>
          <a:p>
            <a:pPr algn="ctr" eaLnBrk="1" hangingPunct="1">
              <a:defRPr/>
            </a:pPr>
            <a:r>
              <a:rPr lang="it-IT" b="1" dirty="0" smtClean="0">
                <a:solidFill>
                  <a:schemeClr val="accent1">
                    <a:lumMod val="75000"/>
                  </a:schemeClr>
                </a:solidFill>
              </a:rPr>
              <a:t>ON</a:t>
            </a:r>
            <a:endParaRPr lang="it-IT" dirty="0"/>
          </a:p>
        </p:txBody>
      </p:sp>
      <p:cxnSp>
        <p:nvCxnSpPr>
          <p:cNvPr id="40" name="Connettore 1 37"/>
          <p:cNvCxnSpPr/>
          <p:nvPr/>
        </p:nvCxnSpPr>
        <p:spPr>
          <a:xfrm>
            <a:off x="2772896" y="2356834"/>
            <a:ext cx="8837" cy="3928056"/>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41" name="Connettore 1 38"/>
          <p:cNvCxnSpPr/>
          <p:nvPr/>
        </p:nvCxnSpPr>
        <p:spPr>
          <a:xfrm flipV="1">
            <a:off x="3037921" y="5148205"/>
            <a:ext cx="1349385" cy="17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ttore 1 39"/>
          <p:cNvCxnSpPr/>
          <p:nvPr/>
        </p:nvCxnSpPr>
        <p:spPr>
          <a:xfrm flipV="1">
            <a:off x="2374761" y="5717794"/>
            <a:ext cx="232583" cy="48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ttore 1 40"/>
          <p:cNvCxnSpPr/>
          <p:nvPr/>
        </p:nvCxnSpPr>
        <p:spPr>
          <a:xfrm flipV="1">
            <a:off x="2435802" y="4340619"/>
            <a:ext cx="232583" cy="48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I BENEFICI RAGGIUNTI</a:t>
            </a:r>
            <a:endParaRPr lang="it-IT" sz="2800" b="1" dirty="0">
              <a:solidFill>
                <a:schemeClr val="bg1"/>
              </a:solidFill>
            </a:endParaRPr>
          </a:p>
        </p:txBody>
      </p:sp>
    </p:spTree>
    <p:extLst>
      <p:ext uri="{BB962C8B-B14F-4D97-AF65-F5344CB8AC3E}">
        <p14:creationId xmlns:p14="http://schemas.microsoft.com/office/powerpoint/2010/main" val="164917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8"/>
          <p:cNvSpPr>
            <a:spLocks noGrp="1"/>
          </p:cNvSpPr>
          <p:nvPr>
            <p:ph type="sldNum" sz="quarter" idx="12"/>
          </p:nvPr>
        </p:nvSpPr>
        <p:spPr>
          <a:xfrm>
            <a:off x="8602420" y="6549108"/>
            <a:ext cx="2743200" cy="365125"/>
          </a:xfrm>
        </p:spPr>
        <p:txBody>
          <a:bodyPr/>
          <a:lstStyle/>
          <a:p>
            <a:r>
              <a:rPr lang="it-IT" sz="1400" dirty="0" smtClean="0">
                <a:solidFill>
                  <a:schemeClr val="bg1"/>
                </a:solidFill>
              </a:rPr>
              <a:t>9</a:t>
            </a:r>
            <a:endParaRPr lang="it-IT" sz="1400" dirty="0">
              <a:solidFill>
                <a:schemeClr val="bg1"/>
              </a:solidFill>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352" y="159814"/>
            <a:ext cx="1492438" cy="870709"/>
          </a:xfrm>
          <a:prstGeom prst="rect">
            <a:avLst/>
          </a:prstGeom>
        </p:spPr>
      </p:pic>
      <p:sp>
        <p:nvSpPr>
          <p:cNvPr id="9" name="Titolo 1"/>
          <p:cNvSpPr txBox="1">
            <a:spLocks/>
          </p:cNvSpPr>
          <p:nvPr/>
        </p:nvSpPr>
        <p:spPr bwMode="auto">
          <a:xfrm>
            <a:off x="105404" y="1542048"/>
            <a:ext cx="4519679" cy="298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r>
              <a:rPr lang="it-IT" altLang="it-IT" sz="1400" b="1" dirty="0" smtClean="0">
                <a:cs typeface="Arial" panose="020B0604020202020204" pitchFamily="34" charset="0"/>
              </a:rPr>
              <a:t>Dispositivo</a:t>
            </a:r>
            <a:r>
              <a:rPr lang="it-IT" altLang="it-IT" sz="1400" b="1" i="1" dirty="0" smtClean="0">
                <a:solidFill>
                  <a:schemeClr val="accent1"/>
                </a:solidFill>
                <a:effectLst>
                  <a:outerShdw blurRad="38100" dist="38100" dir="2700000" algn="tl">
                    <a:srgbClr val="000000">
                      <a:alpha val="43137"/>
                    </a:srgbClr>
                  </a:outerShdw>
                </a:effectLst>
                <a:cs typeface="Arial" panose="020B0604020202020204" pitchFamily="34" charset="0"/>
              </a:rPr>
              <a:t> </a:t>
            </a:r>
            <a:r>
              <a:rPr lang="it-IT" altLang="it-IT" sz="1400" b="1" dirty="0" smtClean="0">
                <a:cs typeface="Arial" panose="020B0604020202020204" pitchFamily="34" charset="0"/>
              </a:rPr>
              <a:t>applicato a un impianto di refrigerazione</a:t>
            </a:r>
          </a:p>
          <a:p>
            <a:r>
              <a:rPr lang="it-IT" altLang="it-IT" sz="1400" b="1" dirty="0" smtClean="0">
                <a:cs typeface="Arial" panose="020B0604020202020204" pitchFamily="34" charset="0"/>
              </a:rPr>
              <a:t> a -20°C (-35°C temperatura di evaporazione)</a:t>
            </a:r>
          </a:p>
          <a:p>
            <a:endParaRPr lang="it-IT" altLang="it-IT" sz="1400" b="1" dirty="0">
              <a:cs typeface="Arial" panose="020B0604020202020204" pitchFamily="34" charset="0"/>
            </a:endParaRPr>
          </a:p>
          <a:p>
            <a:r>
              <a:rPr lang="it-IT" altLang="it-IT" sz="1400" b="1" dirty="0" smtClean="0">
                <a:cs typeface="Arial" panose="020B0604020202020204" pitchFamily="34" charset="0"/>
              </a:rPr>
              <a:t>Ipotesi impianto convenzionale:</a:t>
            </a:r>
          </a:p>
          <a:p>
            <a:pPr marL="285750" indent="-285750">
              <a:spcBef>
                <a:spcPts val="600"/>
              </a:spcBef>
              <a:spcAft>
                <a:spcPts val="600"/>
              </a:spcAft>
              <a:buFont typeface="Arial" panose="020B0604020202020204" pitchFamily="34" charset="0"/>
              <a:buChar char="•"/>
              <a:defRPr/>
            </a:pPr>
            <a:r>
              <a:rPr lang="it-IT" sz="1400" b="1" i="1" dirty="0">
                <a:solidFill>
                  <a:srgbClr val="0070C0"/>
                </a:solidFill>
                <a:effectLst>
                  <a:outerShdw blurRad="38100" dist="38100" dir="2700000" algn="tl">
                    <a:srgbClr val="000000">
                      <a:alpha val="43137"/>
                    </a:srgbClr>
                  </a:outerShdw>
                </a:effectLst>
                <a:ea typeface="ＭＳ Ｐゴシック"/>
                <a:cs typeface="Arial" charset="0"/>
              </a:rPr>
              <a:t>100 kW </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 potenza </a:t>
            </a:r>
            <a:r>
              <a:rPr lang="it-IT" sz="1400" b="1" i="1" dirty="0">
                <a:solidFill>
                  <a:srgbClr val="0070C0"/>
                </a:solidFill>
                <a:effectLst>
                  <a:outerShdw blurRad="38100" dist="38100" dir="2700000" algn="tl">
                    <a:srgbClr val="000000">
                      <a:alpha val="43137"/>
                    </a:srgbClr>
                  </a:outerShdw>
                </a:effectLst>
                <a:ea typeface="ＭＳ Ｐゴシック"/>
                <a:cs typeface="Arial" charset="0"/>
              </a:rPr>
              <a:t>frigorifera</a:t>
            </a:r>
          </a:p>
          <a:p>
            <a:pPr marL="285750" indent="-285750">
              <a:spcBef>
                <a:spcPts val="600"/>
              </a:spcBef>
              <a:spcAft>
                <a:spcPts val="600"/>
              </a:spcAft>
              <a:buFont typeface="Arial" panose="020B0604020202020204" pitchFamily="34" charset="0"/>
              <a:buChar char="•"/>
              <a:defRPr/>
            </a:pPr>
            <a:r>
              <a:rPr lang="it-IT" sz="1400" b="1" i="1" dirty="0">
                <a:solidFill>
                  <a:srgbClr val="0070C0"/>
                </a:solidFill>
                <a:effectLst>
                  <a:outerShdw blurRad="38100" dist="38100" dir="2700000" algn="tl">
                    <a:srgbClr val="000000">
                      <a:alpha val="43137"/>
                    </a:srgbClr>
                  </a:outerShdw>
                </a:effectLst>
                <a:ea typeface="ＭＳ Ｐゴシック"/>
                <a:cs typeface="Arial" charset="0"/>
              </a:rPr>
              <a:t>95 kW </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 potenza </a:t>
            </a:r>
            <a:r>
              <a:rPr lang="it-IT" sz="1400" b="1" i="1" dirty="0">
                <a:solidFill>
                  <a:srgbClr val="0070C0"/>
                </a:solidFill>
                <a:effectLst>
                  <a:outerShdw blurRad="38100" dist="38100" dir="2700000" algn="tl">
                    <a:srgbClr val="000000">
                      <a:alpha val="43137"/>
                    </a:srgbClr>
                  </a:outerShdw>
                </a:effectLst>
                <a:ea typeface="ＭＳ Ｐゴシック"/>
                <a:cs typeface="Arial" charset="0"/>
              </a:rPr>
              <a:t>elettrica del compressore</a:t>
            </a:r>
            <a:endParaRPr lang="it-IT" sz="1400" b="1" dirty="0">
              <a:solidFill>
                <a:srgbClr val="0070C0"/>
              </a:solidFill>
              <a:ea typeface="ＭＳ Ｐゴシック"/>
              <a:cs typeface="Arial" charset="0"/>
            </a:endParaRPr>
          </a:p>
          <a:p>
            <a:pPr marL="285750" indent="-285750" algn="just">
              <a:spcBef>
                <a:spcPts val="600"/>
              </a:spcBef>
              <a:spcAft>
                <a:spcPts val="600"/>
              </a:spcAft>
              <a:buFont typeface="Arial" panose="020B0604020202020204" pitchFamily="34" charset="0"/>
              <a:buChar char="•"/>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4000 h = ore </a:t>
            </a:r>
            <a:r>
              <a:rPr lang="it-IT" sz="1400" b="1" i="1" dirty="0">
                <a:solidFill>
                  <a:srgbClr val="0070C0"/>
                </a:solidFill>
                <a:effectLst>
                  <a:outerShdw blurRad="38100" dist="38100" dir="2700000" algn="tl">
                    <a:srgbClr val="000000">
                      <a:alpha val="43137"/>
                    </a:srgbClr>
                  </a:outerShdw>
                </a:effectLst>
                <a:ea typeface="ＭＳ Ｐゴシック"/>
                <a:cs typeface="Arial" charset="0"/>
              </a:rPr>
              <a:t>di funzionamento annue</a:t>
            </a:r>
          </a:p>
          <a:p>
            <a:pPr marL="285750" indent="-285750" algn="just">
              <a:spcBef>
                <a:spcPts val="600"/>
              </a:spcBef>
              <a:spcAft>
                <a:spcPts val="600"/>
              </a:spcAft>
              <a:buFont typeface="Arial" panose="020B0604020202020204" pitchFamily="34" charset="0"/>
              <a:buChar char="•"/>
              <a:defRPr/>
            </a:pPr>
            <a:r>
              <a:rPr lang="it-IT" sz="1400" b="1" i="1" dirty="0">
                <a:solidFill>
                  <a:srgbClr val="0070C0"/>
                </a:solidFill>
                <a:effectLst>
                  <a:outerShdw blurRad="38100" dist="38100" dir="2700000" algn="tl">
                    <a:srgbClr val="000000">
                      <a:alpha val="43137"/>
                    </a:srgbClr>
                  </a:outerShdw>
                </a:effectLst>
                <a:ea typeface="ＭＳ Ｐゴシック"/>
                <a:cs typeface="Arial" charset="0"/>
              </a:rPr>
              <a:t>380.000 kWh/anno = consumo elettrico annuo </a:t>
            </a:r>
            <a:endParaRPr lang="it-IT" sz="1400" b="1" i="1" dirty="0" smtClean="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a:spcBef>
                <a:spcPts val="600"/>
              </a:spcBef>
              <a:spcAft>
                <a:spcPts val="600"/>
              </a:spcAft>
              <a:buFont typeface="Arial" panose="020B0604020202020204" pitchFamily="34" charset="0"/>
              <a:buChar char="•"/>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0,18 €/kWh = costo energia elettrica</a:t>
            </a:r>
            <a:endParaRPr lang="it-IT" sz="1400" b="1" i="1" dirty="0">
              <a:solidFill>
                <a:srgbClr val="0070C0"/>
              </a:solidFill>
              <a:effectLst>
                <a:outerShdw blurRad="38100" dist="38100" dir="2700000" algn="tl">
                  <a:srgbClr val="000000">
                    <a:alpha val="43137"/>
                  </a:srgbClr>
                </a:outerShdw>
              </a:effectLst>
              <a:ea typeface="ＭＳ Ｐゴシック"/>
              <a:cs typeface="Arial" charset="0"/>
            </a:endParaRPr>
          </a:p>
          <a:p>
            <a:pPr algn="just">
              <a:defRPr/>
            </a:pPr>
            <a:endParaRPr lang="it-IT" sz="1400" b="1" i="1" dirty="0">
              <a:solidFill>
                <a:srgbClr val="0070C0"/>
              </a:solidFill>
              <a:effectLst>
                <a:outerShdw blurRad="38100" dist="38100" dir="2700000" algn="tl">
                  <a:srgbClr val="000000">
                    <a:alpha val="43137"/>
                  </a:srgbClr>
                </a:outerShdw>
              </a:effectLst>
              <a:ea typeface="ＭＳ Ｐゴシック"/>
              <a:cs typeface="Arial" charset="0"/>
            </a:endParaRPr>
          </a:p>
        </p:txBody>
      </p:sp>
      <p:sp>
        <p:nvSpPr>
          <p:cNvPr id="10" name="CasellaDiTesto 9"/>
          <p:cNvSpPr txBox="1"/>
          <p:nvPr/>
        </p:nvSpPr>
        <p:spPr>
          <a:xfrm>
            <a:off x="2150772" y="231819"/>
            <a:ext cx="7585656" cy="523220"/>
          </a:xfrm>
          <a:prstGeom prst="rect">
            <a:avLst/>
          </a:prstGeom>
          <a:noFill/>
        </p:spPr>
        <p:txBody>
          <a:bodyPr wrap="square" rtlCol="0">
            <a:spAutoFit/>
          </a:bodyPr>
          <a:lstStyle/>
          <a:p>
            <a:r>
              <a:rPr lang="it-IT" sz="2800" b="1" dirty="0" smtClean="0">
                <a:solidFill>
                  <a:schemeClr val="bg1"/>
                </a:solidFill>
              </a:rPr>
              <a:t>CASO DI STUDIO</a:t>
            </a:r>
            <a:endParaRPr lang="it-IT" sz="2800" b="1" dirty="0">
              <a:solidFill>
                <a:schemeClr val="bg1"/>
              </a:solidFill>
            </a:endParaRPr>
          </a:p>
        </p:txBody>
      </p:sp>
      <p:sp>
        <p:nvSpPr>
          <p:cNvPr id="7" name="Freccia in giù 6"/>
          <p:cNvSpPr/>
          <p:nvPr/>
        </p:nvSpPr>
        <p:spPr>
          <a:xfrm>
            <a:off x="7195072" y="3928524"/>
            <a:ext cx="547551" cy="486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11" name="Titolo 1"/>
          <p:cNvSpPr txBox="1">
            <a:spLocks/>
          </p:cNvSpPr>
          <p:nvPr/>
        </p:nvSpPr>
        <p:spPr bwMode="auto">
          <a:xfrm>
            <a:off x="2918432" y="4625381"/>
            <a:ext cx="4459786" cy="2141376"/>
          </a:xfrm>
          <a:prstGeom prst="rect">
            <a:avLst/>
          </a:prstGeom>
          <a:noFill/>
          <a:ln w="9525">
            <a:noFill/>
            <a:miter lim="800000"/>
            <a:headEnd/>
            <a:tailEnd/>
          </a:ln>
        </p:spPr>
        <p:txBody>
          <a:bodyPr lIns="0" rIns="0" bIns="0" anchor="b"/>
          <a:lstStyle/>
          <a:p>
            <a:pPr algn="just">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CASO TEORICO (20%)</a:t>
            </a:r>
          </a:p>
          <a:p>
            <a:pPr algn="just">
              <a:defRPr/>
            </a:pPr>
            <a:endParaRPr lang="it-IT" sz="1400" b="1" i="1" dirty="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a:buFont typeface="Arial" panose="020B0604020202020204" pitchFamily="34" charset="0"/>
              <a:buChar char="•"/>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76 </a:t>
            </a:r>
            <a:r>
              <a:rPr lang="it-IT" sz="1400" b="1" i="1" dirty="0">
                <a:solidFill>
                  <a:srgbClr val="0070C0"/>
                </a:solidFill>
                <a:effectLst>
                  <a:outerShdw blurRad="38100" dist="38100" dir="2700000" algn="tl">
                    <a:srgbClr val="000000">
                      <a:alpha val="43137"/>
                    </a:srgbClr>
                  </a:outerShdw>
                </a:effectLst>
                <a:ea typeface="ＭＳ Ｐゴシック"/>
                <a:cs typeface="Arial" charset="0"/>
              </a:rPr>
              <a:t>kW </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 potenza elettrica del compressore</a:t>
            </a:r>
          </a:p>
          <a:p>
            <a:pPr marL="285750" indent="-285750" algn="just">
              <a:buFont typeface="Arial" panose="020B0604020202020204" pitchFamily="34" charset="0"/>
              <a:buChar char="•"/>
              <a:defRPr/>
            </a:pPr>
            <a:endParaRPr lang="it-IT" sz="1400" b="1" i="1" dirty="0" smtClean="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a:buFont typeface="Arial" panose="020B0604020202020204" pitchFamily="34" charset="0"/>
              <a:buChar char="•"/>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304.000 kWh/anno </a:t>
            </a:r>
            <a:r>
              <a:rPr lang="it-IT" sz="1400" b="1" i="1" dirty="0">
                <a:solidFill>
                  <a:srgbClr val="0070C0"/>
                </a:solidFill>
                <a:effectLst>
                  <a:outerShdw blurRad="38100" dist="38100" dir="2700000" algn="tl">
                    <a:srgbClr val="000000">
                      <a:alpha val="43137"/>
                    </a:srgbClr>
                  </a:outerShdw>
                </a:effectLst>
                <a:ea typeface="ＭＳ Ｐゴシック"/>
                <a:cs typeface="Arial" charset="0"/>
              </a:rPr>
              <a:t>= </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consumo elettrico annuo</a:t>
            </a:r>
            <a:endParaRPr lang="it-IT" sz="1400" b="1" i="1" dirty="0">
              <a:solidFill>
                <a:srgbClr val="0070C0"/>
              </a:solidFill>
              <a:effectLst>
                <a:outerShdw blurRad="38100" dist="38100" dir="2700000" algn="tl">
                  <a:srgbClr val="000000">
                    <a:alpha val="43137"/>
                  </a:srgbClr>
                </a:outerShdw>
              </a:effectLst>
              <a:ea typeface="ＭＳ Ｐゴシック"/>
              <a:cs typeface="Arial" charset="0"/>
            </a:endParaRPr>
          </a:p>
          <a:p>
            <a:pPr algn="just" eaLnBrk="1" hangingPunct="1">
              <a:defRPr/>
            </a:pPr>
            <a:endParaRPr lang="it-IT" sz="1400" b="1" dirty="0">
              <a:solidFill>
                <a:srgbClr val="0070C0"/>
              </a:solidFill>
              <a:ea typeface="ＭＳ Ｐゴシック"/>
              <a:cs typeface="Arial" charset="0"/>
            </a:endParaRPr>
          </a:p>
          <a:p>
            <a:pPr marL="285750" indent="-285750" algn="just">
              <a:buFont typeface="Arial" panose="020B0604020202020204" pitchFamily="34" charset="0"/>
              <a:buChar char="•"/>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76.000 kWh/anno = risparmio annuo di energia elettrica</a:t>
            </a:r>
            <a:endParaRPr lang="it-IT" sz="1400" b="1" i="1" dirty="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eaLnBrk="1" hangingPunct="1">
              <a:buFont typeface="Arial" panose="020B0604020202020204" pitchFamily="34" charset="0"/>
              <a:buChar char="•"/>
              <a:defRPr/>
            </a:pPr>
            <a:endParaRPr lang="it-IT" sz="1400" b="1" i="1" dirty="0" smtClean="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a:buFont typeface="Arial" panose="020B0604020202020204" pitchFamily="34" charset="0"/>
              <a:buChar char="•"/>
              <a:defRPr/>
            </a:pPr>
            <a:r>
              <a:rPr lang="it-IT" sz="1400" b="1" i="1" dirty="0" smtClean="0">
                <a:solidFill>
                  <a:srgbClr val="FF0000"/>
                </a:solidFill>
                <a:effectLst>
                  <a:outerShdw blurRad="38100" dist="38100" dir="2700000" algn="tl">
                    <a:srgbClr val="000000">
                      <a:alpha val="43137"/>
                    </a:srgbClr>
                  </a:outerShdw>
                </a:effectLst>
                <a:ea typeface="ＭＳ Ｐゴシック"/>
                <a:cs typeface="Arial" charset="0"/>
              </a:rPr>
              <a:t>13.680 €/</a:t>
            </a:r>
            <a:r>
              <a:rPr lang="it-IT" sz="1400" b="1" i="1" dirty="0" smtClean="0">
                <a:solidFill>
                  <a:srgbClr val="FF0000"/>
                </a:solidFill>
                <a:effectLst>
                  <a:outerShdw blurRad="38100" dist="38100" dir="2700000" algn="tl">
                    <a:srgbClr val="000000">
                      <a:alpha val="43137"/>
                    </a:srgbClr>
                  </a:outerShdw>
                </a:effectLst>
                <a:ea typeface="ＭＳ Ｐゴシック"/>
              </a:rPr>
              <a:t>anno</a:t>
            </a:r>
            <a:r>
              <a:rPr lang="it-IT" sz="1400" b="1" i="1" dirty="0" smtClean="0">
                <a:solidFill>
                  <a:srgbClr val="FF0000"/>
                </a:solidFill>
                <a:effectLst>
                  <a:outerShdw blurRad="38100" dist="38100" dir="2700000" algn="tl">
                    <a:srgbClr val="000000">
                      <a:alpha val="43137"/>
                    </a:srgbClr>
                  </a:outerShdw>
                </a:effectLst>
                <a:ea typeface="ＭＳ Ｐゴシック"/>
                <a:cs typeface="Arial" charset="0"/>
              </a:rPr>
              <a:t> = risparmio annuo </a:t>
            </a:r>
          </a:p>
          <a:p>
            <a:pPr algn="just">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	</a:t>
            </a:r>
            <a:endParaRPr lang="it-IT" sz="1200" b="1" dirty="0">
              <a:solidFill>
                <a:srgbClr val="04617B"/>
              </a:solidFill>
              <a:latin typeface="Calibri"/>
              <a:ea typeface="ＭＳ Ｐゴシック"/>
              <a:cs typeface="Arial" charset="0"/>
            </a:endParaRPr>
          </a:p>
        </p:txBody>
      </p:sp>
      <p:sp>
        <p:nvSpPr>
          <p:cNvPr id="12" name="Titolo 1"/>
          <p:cNvSpPr txBox="1">
            <a:spLocks/>
          </p:cNvSpPr>
          <p:nvPr/>
        </p:nvSpPr>
        <p:spPr bwMode="auto">
          <a:xfrm>
            <a:off x="5667824" y="3555677"/>
            <a:ext cx="3602046" cy="29910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bIns="0" anchor="b"/>
          <a:lstStyle/>
          <a:p>
            <a:pPr algn="ctr">
              <a:defRPr/>
            </a:pPr>
            <a:r>
              <a:rPr lang="it-IT" sz="2000" b="1" u="sng" dirty="0" smtClean="0">
                <a:solidFill>
                  <a:srgbClr val="04617B"/>
                </a:solidFill>
              </a:rPr>
              <a:t>INSTALLAZIONE DI TURBOALGOR</a:t>
            </a:r>
            <a:endParaRPr lang="it-IT" sz="1400" b="1" u="sng" dirty="0">
              <a:solidFill>
                <a:srgbClr val="FF0000"/>
              </a:solidFill>
            </a:endParaRPr>
          </a:p>
        </p:txBody>
      </p:sp>
      <p:sp>
        <p:nvSpPr>
          <p:cNvPr id="13" name="Titolo 1"/>
          <p:cNvSpPr txBox="1">
            <a:spLocks/>
          </p:cNvSpPr>
          <p:nvPr/>
        </p:nvSpPr>
        <p:spPr bwMode="auto">
          <a:xfrm>
            <a:off x="7742623" y="4562270"/>
            <a:ext cx="4462793" cy="2204487"/>
          </a:xfrm>
          <a:prstGeom prst="rect">
            <a:avLst/>
          </a:prstGeom>
          <a:noFill/>
          <a:ln w="9525">
            <a:noFill/>
            <a:miter lim="800000"/>
            <a:headEnd/>
            <a:tailEnd/>
          </a:ln>
        </p:spPr>
        <p:txBody>
          <a:bodyPr lIns="0" rIns="0" bIns="0" anchor="b"/>
          <a:lstStyle/>
          <a:p>
            <a:pPr algn="just">
              <a:defRPr/>
            </a:pPr>
            <a:r>
              <a:rPr lang="it-IT" sz="1400" b="1" i="1" dirty="0">
                <a:solidFill>
                  <a:srgbClr val="0070C0"/>
                </a:solidFill>
                <a:effectLst>
                  <a:outerShdw blurRad="38100" dist="38100" dir="2700000" algn="tl">
                    <a:srgbClr val="000000">
                      <a:alpha val="43137"/>
                    </a:srgbClr>
                  </a:outerShdw>
                </a:effectLst>
                <a:ea typeface="ＭＳ Ｐゴシック"/>
                <a:cs typeface="Arial" charset="0"/>
              </a:rPr>
              <a:t>CASO </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REALE (15%)</a:t>
            </a:r>
          </a:p>
          <a:p>
            <a:pPr algn="just">
              <a:defRPr/>
            </a:pPr>
            <a:endParaRPr lang="it-IT" sz="1400" b="1" i="1" dirty="0" smtClean="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a:buFont typeface="Arial" panose="020B0604020202020204" pitchFamily="34" charset="0"/>
              <a:buChar char="•"/>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81 </a:t>
            </a:r>
            <a:r>
              <a:rPr lang="it-IT" sz="1400" b="1" i="1" dirty="0">
                <a:solidFill>
                  <a:srgbClr val="0070C0"/>
                </a:solidFill>
                <a:effectLst>
                  <a:outerShdw blurRad="38100" dist="38100" dir="2700000" algn="tl">
                    <a:srgbClr val="000000">
                      <a:alpha val="43137"/>
                    </a:srgbClr>
                  </a:outerShdw>
                </a:effectLst>
                <a:ea typeface="ＭＳ Ｐゴシック"/>
                <a:cs typeface="Arial" charset="0"/>
              </a:rPr>
              <a:t>kW </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potenza elettrica = del compressore</a:t>
            </a:r>
          </a:p>
          <a:p>
            <a:pPr marL="285750" indent="-285750" algn="just">
              <a:buFont typeface="Arial" panose="020B0604020202020204" pitchFamily="34" charset="0"/>
              <a:buChar char="•"/>
              <a:defRPr/>
            </a:pPr>
            <a:endParaRPr lang="it-IT" sz="1400" b="1" i="1" dirty="0" smtClean="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a:buFont typeface="Arial" panose="020B0604020202020204" pitchFamily="34" charset="0"/>
              <a:buChar char="•"/>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324.000 kWh/anno </a:t>
            </a:r>
            <a:r>
              <a:rPr lang="it-IT" sz="1400" b="1" i="1" dirty="0">
                <a:solidFill>
                  <a:srgbClr val="0070C0"/>
                </a:solidFill>
                <a:effectLst>
                  <a:outerShdw blurRad="38100" dist="38100" dir="2700000" algn="tl">
                    <a:srgbClr val="000000">
                      <a:alpha val="43137"/>
                    </a:srgbClr>
                  </a:outerShdw>
                </a:effectLst>
                <a:ea typeface="ＭＳ Ｐゴシック"/>
                <a:cs typeface="Arial" charset="0"/>
              </a:rPr>
              <a:t>= </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consumo elettrico annuo</a:t>
            </a:r>
            <a:endParaRPr lang="it-IT" sz="1400" b="1" i="1" dirty="0">
              <a:solidFill>
                <a:srgbClr val="0070C0"/>
              </a:solidFill>
              <a:effectLst>
                <a:outerShdw blurRad="38100" dist="38100" dir="2700000" algn="tl">
                  <a:srgbClr val="000000">
                    <a:alpha val="43137"/>
                  </a:srgbClr>
                </a:outerShdw>
              </a:effectLst>
              <a:ea typeface="ＭＳ Ｐゴシック"/>
              <a:cs typeface="Arial" charset="0"/>
            </a:endParaRPr>
          </a:p>
          <a:p>
            <a:pPr algn="just" eaLnBrk="1" hangingPunct="1">
              <a:defRPr/>
            </a:pPr>
            <a:endParaRPr lang="it-IT" sz="1400" b="1" dirty="0">
              <a:solidFill>
                <a:srgbClr val="0070C0"/>
              </a:solidFill>
              <a:ea typeface="ＭＳ Ｐゴシック"/>
              <a:cs typeface="Arial" charset="0"/>
            </a:endParaRPr>
          </a:p>
          <a:p>
            <a:pPr marL="285750" indent="-285750" algn="just">
              <a:buFont typeface="Arial" panose="020B0604020202020204" pitchFamily="34" charset="0"/>
              <a:buChar char="•"/>
              <a:defRPr/>
            </a:pPr>
            <a:r>
              <a:rPr lang="it-IT" sz="1400" b="1" i="1" dirty="0">
                <a:solidFill>
                  <a:srgbClr val="0070C0"/>
                </a:solidFill>
                <a:effectLst>
                  <a:outerShdw blurRad="38100" dist="38100" dir="2700000" algn="tl">
                    <a:srgbClr val="000000">
                      <a:alpha val="43137"/>
                    </a:srgbClr>
                  </a:outerShdw>
                </a:effectLst>
                <a:ea typeface="ＭＳ Ｐゴシック"/>
                <a:cs typeface="Arial" charset="0"/>
              </a:rPr>
              <a:t>5</a:t>
            </a: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6.000 kWh/anno = risparmio annuo di energia elettrica</a:t>
            </a:r>
            <a:endParaRPr lang="it-IT" sz="1400" b="1" i="1" dirty="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eaLnBrk="1" hangingPunct="1">
              <a:buFont typeface="Arial" panose="020B0604020202020204" pitchFamily="34" charset="0"/>
              <a:buChar char="•"/>
              <a:defRPr/>
            </a:pPr>
            <a:endParaRPr lang="it-IT" sz="1400" b="1" i="1" dirty="0" smtClean="0">
              <a:solidFill>
                <a:srgbClr val="0070C0"/>
              </a:solidFill>
              <a:effectLst>
                <a:outerShdw blurRad="38100" dist="38100" dir="2700000" algn="tl">
                  <a:srgbClr val="000000">
                    <a:alpha val="43137"/>
                  </a:srgbClr>
                </a:outerShdw>
              </a:effectLst>
              <a:ea typeface="ＭＳ Ｐゴシック"/>
              <a:cs typeface="Arial" charset="0"/>
            </a:endParaRPr>
          </a:p>
          <a:p>
            <a:pPr marL="285750" indent="-285750" algn="just">
              <a:buFont typeface="Arial" panose="020B0604020202020204" pitchFamily="34" charset="0"/>
              <a:buChar char="•"/>
              <a:defRPr/>
            </a:pPr>
            <a:r>
              <a:rPr lang="it-IT" sz="1400" b="1" i="1" dirty="0" smtClean="0">
                <a:solidFill>
                  <a:srgbClr val="FF0000"/>
                </a:solidFill>
                <a:effectLst>
                  <a:outerShdw blurRad="38100" dist="38100" dir="2700000" algn="tl">
                    <a:srgbClr val="000000">
                      <a:alpha val="43137"/>
                    </a:srgbClr>
                  </a:outerShdw>
                </a:effectLst>
                <a:ea typeface="ＭＳ Ｐゴシック"/>
                <a:cs typeface="Arial" charset="0"/>
              </a:rPr>
              <a:t>10.080 €/</a:t>
            </a:r>
            <a:r>
              <a:rPr lang="it-IT" sz="1400" b="1" i="1" dirty="0" smtClean="0">
                <a:solidFill>
                  <a:srgbClr val="FF0000"/>
                </a:solidFill>
                <a:effectLst>
                  <a:outerShdw blurRad="38100" dist="38100" dir="2700000" algn="tl">
                    <a:srgbClr val="000000">
                      <a:alpha val="43137"/>
                    </a:srgbClr>
                  </a:outerShdw>
                </a:effectLst>
                <a:ea typeface="ＭＳ Ｐゴシック"/>
              </a:rPr>
              <a:t>anno</a:t>
            </a:r>
            <a:r>
              <a:rPr lang="it-IT" sz="1400" b="1" i="1" dirty="0" smtClean="0">
                <a:solidFill>
                  <a:srgbClr val="FF0000"/>
                </a:solidFill>
                <a:effectLst>
                  <a:outerShdw blurRad="38100" dist="38100" dir="2700000" algn="tl">
                    <a:srgbClr val="000000">
                      <a:alpha val="43137"/>
                    </a:srgbClr>
                  </a:outerShdw>
                </a:effectLst>
                <a:ea typeface="ＭＳ Ｐゴシック"/>
                <a:cs typeface="Arial" charset="0"/>
              </a:rPr>
              <a:t> = risparmio annuo </a:t>
            </a:r>
          </a:p>
          <a:p>
            <a:pPr algn="just">
              <a:defRPr/>
            </a:pPr>
            <a:r>
              <a:rPr lang="it-IT" sz="1400" b="1" i="1" dirty="0" smtClean="0">
                <a:solidFill>
                  <a:srgbClr val="0070C0"/>
                </a:solidFill>
                <a:effectLst>
                  <a:outerShdw blurRad="38100" dist="38100" dir="2700000" algn="tl">
                    <a:srgbClr val="000000">
                      <a:alpha val="43137"/>
                    </a:srgbClr>
                  </a:outerShdw>
                </a:effectLst>
                <a:ea typeface="ＭＳ Ｐゴシック"/>
                <a:cs typeface="Arial" charset="0"/>
              </a:rPr>
              <a:t>	</a:t>
            </a:r>
            <a:endParaRPr lang="it-IT" sz="1200" b="1" dirty="0">
              <a:solidFill>
                <a:srgbClr val="04617B"/>
              </a:solidFill>
              <a:latin typeface="Calibri"/>
              <a:ea typeface="ＭＳ Ｐゴシック"/>
              <a:cs typeface="Arial" charset="0"/>
            </a:endParaRPr>
          </a:p>
        </p:txBody>
      </p:sp>
      <p:pic>
        <p:nvPicPr>
          <p:cNvPr id="14" name="Picture 2" descr="http://www.chimerarevo.com/wp-content/uploads/2012/08/guadagn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16" y="4615973"/>
            <a:ext cx="1957119" cy="1957120"/>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4"/>
          <p:cNvPicPr>
            <a:picLocks noChangeAspect="1"/>
          </p:cNvPicPr>
          <p:nvPr/>
        </p:nvPicPr>
        <p:blipFill>
          <a:blip r:embed="rId4">
            <a:extLst>
              <a:ext uri="{28A0092B-C50C-407E-A947-70E740481C1C}">
                <a14:useLocalDpi xmlns:a14="http://schemas.microsoft.com/office/drawing/2010/main" val="0"/>
              </a:ext>
            </a:extLst>
          </a:blip>
          <a:srcRect l="36615" t="734" r="33641" b="-2"/>
          <a:stretch>
            <a:fillRect/>
          </a:stretch>
        </p:blipFill>
        <p:spPr bwMode="auto">
          <a:xfrm>
            <a:off x="10144126" y="1349790"/>
            <a:ext cx="2047874" cy="37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9382" y="3156619"/>
            <a:ext cx="652475" cy="380663"/>
          </a:xfrm>
          <a:prstGeom prst="rect">
            <a:avLst/>
          </a:prstGeom>
        </p:spPr>
      </p:pic>
      <p:sp>
        <p:nvSpPr>
          <p:cNvPr id="18" name="CasellaDiTesto 26"/>
          <p:cNvSpPr txBox="1">
            <a:spLocks noChangeArrowheads="1"/>
          </p:cNvSpPr>
          <p:nvPr/>
        </p:nvSpPr>
        <p:spPr bwMode="auto">
          <a:xfrm>
            <a:off x="10068606" y="1113746"/>
            <a:ext cx="2198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1200" b="1" dirty="0" smtClean="0">
                <a:solidFill>
                  <a:srgbClr val="002060"/>
                </a:solidFill>
                <a:latin typeface="+mn-lt"/>
              </a:rPr>
              <a:t>KIT INDUSTRIALE TURBOALGOR</a:t>
            </a:r>
            <a:endParaRPr lang="it-IT" altLang="it-IT" sz="1200" b="1" dirty="0">
              <a:solidFill>
                <a:srgbClr val="002060"/>
              </a:solidFill>
              <a:latin typeface="+mn-lt"/>
            </a:endParaRPr>
          </a:p>
        </p:txBody>
      </p:sp>
      <p:sp>
        <p:nvSpPr>
          <p:cNvPr id="19" name="CasellaDiTesto 18"/>
          <p:cNvSpPr txBox="1">
            <a:spLocks noChangeArrowheads="1"/>
          </p:cNvSpPr>
          <p:nvPr/>
        </p:nvSpPr>
        <p:spPr bwMode="auto">
          <a:xfrm>
            <a:off x="0" y="989385"/>
            <a:ext cx="9004041" cy="584775"/>
          </a:xfrm>
          <a:prstGeom prst="rect">
            <a:avLst/>
          </a:prstGeom>
          <a:noFill/>
          <a:ln w="9525">
            <a:noFill/>
            <a:miter lim="800000"/>
            <a:headEnd/>
            <a:tailEnd/>
          </a:ln>
        </p:spPr>
        <p:txBody>
          <a:bodyPr wrap="square">
            <a:spAutoFit/>
          </a:bodyPr>
          <a:lstStyle/>
          <a:p>
            <a:pPr algn="just"/>
            <a:r>
              <a:rPr lang="it-IT" sz="1600" dirty="0" smtClean="0">
                <a:latin typeface="Calibri" pitchFamily="34" charset="0"/>
              </a:rPr>
              <a:t>Il progetto </a:t>
            </a:r>
            <a:r>
              <a:rPr lang="it-IT" sz="1600" i="1" dirty="0" smtClean="0">
                <a:latin typeface="Calibri" pitchFamily="34" charset="0"/>
              </a:rPr>
              <a:t>Turboalgor</a:t>
            </a:r>
            <a:r>
              <a:rPr lang="it-IT" sz="1600" dirty="0" smtClean="0">
                <a:latin typeface="Calibri" pitchFamily="34" charset="0"/>
              </a:rPr>
              <a:t> riguarda l’introduzione di un dispositivo di refrigerazione particolarmente adatto per gli IMPIANTI DI REFRIGERAZIONE INDUSTRIALI e per i SISTEMI DI CONDIZIONAMENTO DEGLI EDIFICI</a:t>
            </a:r>
          </a:p>
        </p:txBody>
      </p:sp>
      <p:pic>
        <p:nvPicPr>
          <p:cNvPr id="20" name="Picture 4" descr="http://us.cdn4.123rf.com/168nwm/anatolymas/anatolymas1212/anatolymas121200004/16805582-3d-piccola-persona-in-piedi-accanto-a-una-pila-di-monete-d-39-oro-e-in-possesso-di-un-verde-frecc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564" y="2166543"/>
            <a:ext cx="1516565" cy="140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5326</TotalTime>
  <Words>1194</Words>
  <Application>Microsoft Office PowerPoint</Application>
  <PresentationFormat>Widescreen</PresentationFormat>
  <Paragraphs>214</Paragraphs>
  <Slides>14</Slides>
  <Notes>2</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24" baseType="lpstr">
      <vt:lpstr>MS PGothic</vt:lpstr>
      <vt:lpstr>MS PGothic</vt:lpstr>
      <vt:lpstr>Arial</vt:lpstr>
      <vt:lpstr>Calibri</vt:lpstr>
      <vt:lpstr>Calibri Light</vt:lpstr>
      <vt:lpstr>Tahoma</vt:lpstr>
      <vt:lpstr>Wingdings</vt:lpstr>
      <vt:lpstr>Wingdings 2</vt:lpstr>
      <vt:lpstr>Tema di Office</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Secondo le nostre stime, il numero di impianti di refrigerazione in Europa supera le 700.000 unità. Il nostro target di mercato si attesta sulle 90.000 unità, suddivise all’interno dei paesi europei nel seguente modo: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Matteo Pero Nullo</dc:creator>
  <cp:lastModifiedBy>Arpi Andrea</cp:lastModifiedBy>
  <cp:revision>468</cp:revision>
  <dcterms:created xsi:type="dcterms:W3CDTF">2015-01-23T10:57:04Z</dcterms:created>
  <dcterms:modified xsi:type="dcterms:W3CDTF">2017-02-10T09:48:10Z</dcterms:modified>
</cp:coreProperties>
</file>